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7" r:id="rId2"/>
    <p:sldId id="259" r:id="rId3"/>
    <p:sldId id="269" r:id="rId4"/>
    <p:sldId id="260" r:id="rId5"/>
    <p:sldId id="261" r:id="rId6"/>
    <p:sldId id="262" r:id="rId7"/>
    <p:sldId id="263" r:id="rId8"/>
    <p:sldId id="273" r:id="rId9"/>
    <p:sldId id="265" r:id="rId10"/>
    <p:sldId id="27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94" autoAdjust="0"/>
    <p:restoredTop sz="94660"/>
  </p:normalViewPr>
  <p:slideViewPr>
    <p:cSldViewPr>
      <p:cViewPr varScale="1">
        <p:scale>
          <a:sx n="110" d="100"/>
          <a:sy n="110" d="100"/>
        </p:scale>
        <p:origin x="135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E56401-99D0-44F3-A17D-BE45177B4426}" type="datetimeFigureOut">
              <a:rPr lang="en-US" smtClean="0"/>
              <a:pPr/>
              <a:t>7/15/2014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FF2CB0-B083-4B6B-815F-388ABC9E9067}" type="slidenum">
              <a:rPr lang="en-US" smtClean="0"/>
              <a:pPr/>
              <a:t>‹#›</a:t>
            </a:fld>
            <a:endParaRPr lang="en-US"/>
          </a:p>
        </p:txBody>
      </p:sp>
    </p:spTree>
    <p:extLst>
      <p:ext uri="{BB962C8B-B14F-4D97-AF65-F5344CB8AC3E}">
        <p14:creationId xmlns:p14="http://schemas.microsoft.com/office/powerpoint/2010/main" val="2692056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have breakthrough scientific results</a:t>
            </a:r>
            <a:r>
              <a:rPr lang="en-US" baseline="0" dirty="0" smtClean="0"/>
              <a:t> or clinical trial that show promising results, please include the data. You can include a graph or images to illustrate your results as appropriate.</a:t>
            </a:r>
            <a:endParaRPr lang="en-US" dirty="0"/>
          </a:p>
        </p:txBody>
      </p:sp>
      <p:sp>
        <p:nvSpPr>
          <p:cNvPr id="4" name="Slide Number Placeholder 3"/>
          <p:cNvSpPr>
            <a:spLocks noGrp="1"/>
          </p:cNvSpPr>
          <p:nvPr>
            <p:ph type="sldNum" sz="quarter" idx="10"/>
          </p:nvPr>
        </p:nvSpPr>
        <p:spPr/>
        <p:txBody>
          <a:bodyPr/>
          <a:lstStyle/>
          <a:p>
            <a:pPr>
              <a:defRPr/>
            </a:pPr>
            <a:fld id="{7801D1B4-19A1-4BF9-9F4E-FE780403F63E}" type="slidenum">
              <a:rPr lang="en-US" smtClean="0"/>
              <a:pPr>
                <a:defRPr/>
              </a:pPr>
              <a:t>2</a:t>
            </a:fld>
            <a:endParaRPr lang="en-US"/>
          </a:p>
        </p:txBody>
      </p:sp>
    </p:spTree>
    <p:extLst>
      <p:ext uri="{BB962C8B-B14F-4D97-AF65-F5344CB8AC3E}">
        <p14:creationId xmlns:p14="http://schemas.microsoft.com/office/powerpoint/2010/main" val="3354183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have breakthrough scientific results</a:t>
            </a:r>
            <a:r>
              <a:rPr lang="en-US" baseline="0" dirty="0" smtClean="0"/>
              <a:t> or clinical trial that show promising results, please include the data. You can include a graph or images to illustrate your results as appropriate.</a:t>
            </a:r>
            <a:endParaRPr lang="en-US" dirty="0"/>
          </a:p>
        </p:txBody>
      </p:sp>
      <p:sp>
        <p:nvSpPr>
          <p:cNvPr id="4" name="Slide Number Placeholder 3"/>
          <p:cNvSpPr>
            <a:spLocks noGrp="1"/>
          </p:cNvSpPr>
          <p:nvPr>
            <p:ph type="sldNum" sz="quarter" idx="10"/>
          </p:nvPr>
        </p:nvSpPr>
        <p:spPr/>
        <p:txBody>
          <a:bodyPr/>
          <a:lstStyle/>
          <a:p>
            <a:pPr>
              <a:defRPr/>
            </a:pPr>
            <a:fld id="{7801D1B4-19A1-4BF9-9F4E-FE780403F63E}" type="slidenum">
              <a:rPr lang="en-US" smtClean="0"/>
              <a:pPr>
                <a:defRPr/>
              </a:pPr>
              <a:t>3</a:t>
            </a:fld>
            <a:endParaRPr lang="en-US"/>
          </a:p>
        </p:txBody>
      </p:sp>
    </p:spTree>
    <p:extLst>
      <p:ext uri="{BB962C8B-B14F-4D97-AF65-F5344CB8AC3E}">
        <p14:creationId xmlns:p14="http://schemas.microsoft.com/office/powerpoint/2010/main" val="3735673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801D1B4-19A1-4BF9-9F4E-FE780403F63E}" type="slidenum">
              <a:rPr lang="en-US" smtClean="0"/>
              <a:pPr>
                <a:defRPr/>
              </a:pPr>
              <a:t>4</a:t>
            </a:fld>
            <a:endParaRPr lang="en-US"/>
          </a:p>
        </p:txBody>
      </p:sp>
    </p:spTree>
    <p:extLst>
      <p:ext uri="{BB962C8B-B14F-4D97-AF65-F5344CB8AC3E}">
        <p14:creationId xmlns:p14="http://schemas.microsoft.com/office/powerpoint/2010/main" val="1495021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Please provide or mention some evidence for why that advantage is thought to exist. Does the drug work faster than the standard of care? Generate more complete tumor growth inhibition? Is it effective with fewer side effects? It</a:t>
            </a:r>
            <a:r>
              <a:rPr lang="en-US" sz="1200" kern="1200" baseline="0" dirty="0" smtClean="0">
                <a:solidFill>
                  <a:schemeClr val="tx1"/>
                </a:solidFill>
                <a:latin typeface="+mn-lt"/>
                <a:ea typeface="+mn-ea"/>
                <a:cs typeface="+mn-cs"/>
              </a:rPr>
              <a:t> would be nice to have something that </a:t>
            </a:r>
            <a:r>
              <a:rPr lang="en-US" sz="1200" kern="1200" dirty="0" smtClean="0">
                <a:solidFill>
                  <a:schemeClr val="tx1"/>
                </a:solidFill>
                <a:latin typeface="+mn-lt"/>
                <a:ea typeface="+mn-ea"/>
                <a:cs typeface="+mn-cs"/>
              </a:rPr>
              <a:t>demonstrates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evidence for advantage. It may not be persuasive information but we are looking for something like : "Here is the sort of data we are generating that encourages us to have all these optimistic predictions for success!"</a:t>
            </a:r>
            <a:br>
              <a:rPr lang="en-US" sz="1200" kern="1200" dirty="0" smtClean="0">
                <a:solidFill>
                  <a:schemeClr val="tx1"/>
                </a:solidFill>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pPr>
              <a:defRPr/>
            </a:pPr>
            <a:fld id="{7801D1B4-19A1-4BF9-9F4E-FE780403F63E}" type="slidenum">
              <a:rPr lang="en-US" smtClean="0"/>
              <a:pPr>
                <a:defRPr/>
              </a:pPr>
              <a:t>5</a:t>
            </a:fld>
            <a:endParaRPr lang="en-US"/>
          </a:p>
        </p:txBody>
      </p:sp>
    </p:spTree>
    <p:extLst>
      <p:ext uri="{BB962C8B-B14F-4D97-AF65-F5344CB8AC3E}">
        <p14:creationId xmlns:p14="http://schemas.microsoft.com/office/powerpoint/2010/main" val="3579049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801D1B4-19A1-4BF9-9F4E-FE780403F63E}" type="slidenum">
              <a:rPr lang="en-US" smtClean="0"/>
              <a:pPr>
                <a:defRPr/>
              </a:pPr>
              <a:t>6</a:t>
            </a:fld>
            <a:endParaRPr lang="en-US"/>
          </a:p>
        </p:txBody>
      </p:sp>
    </p:spTree>
    <p:extLst>
      <p:ext uri="{BB962C8B-B14F-4D97-AF65-F5344CB8AC3E}">
        <p14:creationId xmlns:p14="http://schemas.microsoft.com/office/powerpoint/2010/main" val="1714020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801D1B4-19A1-4BF9-9F4E-FE780403F63E}" type="slidenum">
              <a:rPr lang="en-US" smtClean="0"/>
              <a:pPr>
                <a:defRPr/>
              </a:pPr>
              <a:t>7</a:t>
            </a:fld>
            <a:endParaRPr lang="en-US"/>
          </a:p>
        </p:txBody>
      </p:sp>
    </p:spTree>
    <p:extLst>
      <p:ext uri="{BB962C8B-B14F-4D97-AF65-F5344CB8AC3E}">
        <p14:creationId xmlns:p14="http://schemas.microsoft.com/office/powerpoint/2010/main" val="876430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801D1B4-19A1-4BF9-9F4E-FE780403F63E}" type="slidenum">
              <a:rPr lang="en-US" smtClean="0"/>
              <a:pPr>
                <a:defRPr/>
              </a:pPr>
              <a:t>8</a:t>
            </a:fld>
            <a:endParaRPr lang="en-US"/>
          </a:p>
        </p:txBody>
      </p:sp>
    </p:spTree>
    <p:extLst>
      <p:ext uri="{BB962C8B-B14F-4D97-AF65-F5344CB8AC3E}">
        <p14:creationId xmlns:p14="http://schemas.microsoft.com/office/powerpoint/2010/main" val="2678172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801D1B4-19A1-4BF9-9F4E-FE780403F63E}" type="slidenum">
              <a:rPr lang="en-US" smtClean="0"/>
              <a:pPr>
                <a:defRPr/>
              </a:pPr>
              <a:t>9</a:t>
            </a:fld>
            <a:endParaRPr lang="en-US"/>
          </a:p>
        </p:txBody>
      </p:sp>
    </p:spTree>
    <p:extLst>
      <p:ext uri="{BB962C8B-B14F-4D97-AF65-F5344CB8AC3E}">
        <p14:creationId xmlns:p14="http://schemas.microsoft.com/office/powerpoint/2010/main" val="3008117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801D1B4-19A1-4BF9-9F4E-FE780403F63E}" type="slidenum">
              <a:rPr lang="en-US" smtClean="0"/>
              <a:pPr>
                <a:defRPr/>
              </a:pPr>
              <a:t>10</a:t>
            </a:fld>
            <a:endParaRPr lang="en-US"/>
          </a:p>
        </p:txBody>
      </p:sp>
    </p:spTree>
    <p:extLst>
      <p:ext uri="{BB962C8B-B14F-4D97-AF65-F5344CB8AC3E}">
        <p14:creationId xmlns:p14="http://schemas.microsoft.com/office/powerpoint/2010/main" val="32770025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41170" y="4278630"/>
            <a:ext cx="7021830" cy="1600200"/>
          </a:xfrm>
        </p:spPr>
        <p:txBody>
          <a:bodyPr/>
          <a:lstStyle>
            <a:lvl1pPr>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4587B1-571D-4855-AA7C-D5C3FCC0C5C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3818D6-0A5E-4197-97AF-C6AFC0C3DA9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E72840-C02D-40F3-BB43-047630FFD98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F3794D-33E2-4C10-923D-6FE0AD04E7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136BE2-1821-46C0-B81C-1D3EC9E70F6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BEABF2A-CE00-406E-AEB3-A09ABE65E3F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2A07386-5695-4B64-9A65-E8036267A9D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646EB34-77E4-4259-B11C-FFBFC034AE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C99870-E967-4F33-976E-4A1513B3BF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F1E64B-F8D0-45C3-93E9-B95AC722BB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0ADCAF0-189B-4C47-8FEF-686776B6EB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0" fontAlgn="base" hangingPunct="0">
        <a:spcBef>
          <a:spcPct val="0"/>
        </a:spcBef>
        <a:spcAft>
          <a:spcPct val="0"/>
        </a:spcAft>
        <a:defRPr sz="4400">
          <a:solidFill>
            <a:srgbClr val="005295"/>
          </a:solidFill>
          <a:latin typeface="+mj-lt"/>
          <a:ea typeface="+mj-ea"/>
          <a:cs typeface="+mj-cs"/>
        </a:defRPr>
      </a:lvl1pPr>
      <a:lvl2pPr algn="l" rtl="0" eaLnBrk="0" fontAlgn="base" hangingPunct="0">
        <a:spcBef>
          <a:spcPct val="0"/>
        </a:spcBef>
        <a:spcAft>
          <a:spcPct val="0"/>
        </a:spcAft>
        <a:defRPr sz="4400">
          <a:solidFill>
            <a:srgbClr val="005295"/>
          </a:solidFill>
          <a:latin typeface="Arial" charset="0"/>
          <a:cs typeface="Arial" charset="0"/>
        </a:defRPr>
      </a:lvl2pPr>
      <a:lvl3pPr algn="l" rtl="0" eaLnBrk="0" fontAlgn="base" hangingPunct="0">
        <a:spcBef>
          <a:spcPct val="0"/>
        </a:spcBef>
        <a:spcAft>
          <a:spcPct val="0"/>
        </a:spcAft>
        <a:defRPr sz="4400">
          <a:solidFill>
            <a:srgbClr val="005295"/>
          </a:solidFill>
          <a:latin typeface="Arial" charset="0"/>
          <a:cs typeface="Arial" charset="0"/>
        </a:defRPr>
      </a:lvl3pPr>
      <a:lvl4pPr algn="l" rtl="0" eaLnBrk="0" fontAlgn="base" hangingPunct="0">
        <a:spcBef>
          <a:spcPct val="0"/>
        </a:spcBef>
        <a:spcAft>
          <a:spcPct val="0"/>
        </a:spcAft>
        <a:defRPr sz="4400">
          <a:solidFill>
            <a:srgbClr val="005295"/>
          </a:solidFill>
          <a:latin typeface="Arial" charset="0"/>
          <a:cs typeface="Arial" charset="0"/>
        </a:defRPr>
      </a:lvl4pPr>
      <a:lvl5pPr algn="l" rtl="0" eaLnBrk="0" fontAlgn="base" hangingPunct="0">
        <a:spcBef>
          <a:spcPct val="0"/>
        </a:spcBef>
        <a:spcAft>
          <a:spcPct val="0"/>
        </a:spcAft>
        <a:defRPr sz="4400">
          <a:solidFill>
            <a:srgbClr val="005295"/>
          </a:solidFill>
          <a:latin typeface="Arial" charset="0"/>
          <a:cs typeface="Arial" charset="0"/>
        </a:defRPr>
      </a:lvl5pPr>
      <a:lvl6pPr marL="457200" algn="l" rtl="0" fontAlgn="base">
        <a:spcBef>
          <a:spcPct val="0"/>
        </a:spcBef>
        <a:spcAft>
          <a:spcPct val="0"/>
        </a:spcAft>
        <a:defRPr sz="4400">
          <a:solidFill>
            <a:srgbClr val="005295"/>
          </a:solidFill>
          <a:latin typeface="Arial" charset="0"/>
          <a:cs typeface="Arial" charset="0"/>
        </a:defRPr>
      </a:lvl6pPr>
      <a:lvl7pPr marL="914400" algn="l" rtl="0" fontAlgn="base">
        <a:spcBef>
          <a:spcPct val="0"/>
        </a:spcBef>
        <a:spcAft>
          <a:spcPct val="0"/>
        </a:spcAft>
        <a:defRPr sz="4400">
          <a:solidFill>
            <a:srgbClr val="005295"/>
          </a:solidFill>
          <a:latin typeface="Arial" charset="0"/>
          <a:cs typeface="Arial" charset="0"/>
        </a:defRPr>
      </a:lvl7pPr>
      <a:lvl8pPr marL="1371600" algn="l" rtl="0" fontAlgn="base">
        <a:spcBef>
          <a:spcPct val="0"/>
        </a:spcBef>
        <a:spcAft>
          <a:spcPct val="0"/>
        </a:spcAft>
        <a:defRPr sz="4400">
          <a:solidFill>
            <a:srgbClr val="005295"/>
          </a:solidFill>
          <a:latin typeface="Arial" charset="0"/>
          <a:cs typeface="Arial" charset="0"/>
        </a:defRPr>
      </a:lvl8pPr>
      <a:lvl9pPr marL="1828800" algn="l" rtl="0" fontAlgn="base">
        <a:spcBef>
          <a:spcPct val="0"/>
        </a:spcBef>
        <a:spcAft>
          <a:spcPct val="0"/>
        </a:spcAft>
        <a:defRPr sz="4400">
          <a:solidFill>
            <a:srgbClr val="005295"/>
          </a:solidFill>
          <a:latin typeface="Arial" charset="0"/>
          <a:cs typeface="Arial" charset="0"/>
        </a:defRPr>
      </a:lvl9pPr>
    </p:titleStyle>
    <p:bodyStyle>
      <a:lvl1pPr marL="342900" indent="-342900" algn="l" rtl="0" eaLnBrk="0" fontAlgn="base" hangingPunct="0">
        <a:spcBef>
          <a:spcPct val="20000"/>
        </a:spcBef>
        <a:spcAft>
          <a:spcPct val="0"/>
        </a:spcAft>
        <a:buClr>
          <a:srgbClr val="005295"/>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5295"/>
        </a:buClr>
        <a:buChar char="•"/>
        <a:defRPr sz="2800">
          <a:solidFill>
            <a:schemeClr val="tx1"/>
          </a:solidFill>
          <a:latin typeface="+mn-lt"/>
          <a:cs typeface="+mn-cs"/>
        </a:defRPr>
      </a:lvl2pPr>
      <a:lvl3pPr marL="1143000" indent="-228600" algn="l" rtl="0" eaLnBrk="0" fontAlgn="base" hangingPunct="0">
        <a:spcBef>
          <a:spcPct val="20000"/>
        </a:spcBef>
        <a:spcAft>
          <a:spcPct val="0"/>
        </a:spcAft>
        <a:buClr>
          <a:srgbClr val="005295"/>
        </a:buClr>
        <a:buChar char="•"/>
        <a:defRPr sz="2400">
          <a:solidFill>
            <a:schemeClr val="tx1"/>
          </a:solidFill>
          <a:latin typeface="+mn-lt"/>
          <a:cs typeface="+mn-cs"/>
        </a:defRPr>
      </a:lvl3pPr>
      <a:lvl4pPr marL="1600200" indent="-228600" algn="l" rtl="0" eaLnBrk="0" fontAlgn="base" hangingPunct="0">
        <a:spcBef>
          <a:spcPct val="20000"/>
        </a:spcBef>
        <a:spcAft>
          <a:spcPct val="0"/>
        </a:spcAft>
        <a:buClr>
          <a:srgbClr val="005295"/>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rgbClr val="005295"/>
        </a:buClr>
        <a:buChar char="•"/>
        <a:defRPr sz="2000">
          <a:solidFill>
            <a:schemeClr val="tx1"/>
          </a:solidFill>
          <a:latin typeface="+mn-lt"/>
          <a:cs typeface="+mn-cs"/>
        </a:defRPr>
      </a:lvl5pPr>
      <a:lvl6pPr marL="2514600" indent="-228600" algn="l" rtl="0" fontAlgn="base">
        <a:spcBef>
          <a:spcPct val="20000"/>
        </a:spcBef>
        <a:spcAft>
          <a:spcPct val="0"/>
        </a:spcAft>
        <a:buClr>
          <a:srgbClr val="005295"/>
        </a:buClr>
        <a:buChar char="•"/>
        <a:defRPr sz="2000">
          <a:solidFill>
            <a:schemeClr val="tx1"/>
          </a:solidFill>
          <a:latin typeface="+mn-lt"/>
          <a:cs typeface="+mn-cs"/>
        </a:defRPr>
      </a:lvl6pPr>
      <a:lvl7pPr marL="2971800" indent="-228600" algn="l" rtl="0" fontAlgn="base">
        <a:spcBef>
          <a:spcPct val="20000"/>
        </a:spcBef>
        <a:spcAft>
          <a:spcPct val="0"/>
        </a:spcAft>
        <a:buClr>
          <a:srgbClr val="005295"/>
        </a:buClr>
        <a:buChar char="•"/>
        <a:defRPr sz="2000">
          <a:solidFill>
            <a:schemeClr val="tx1"/>
          </a:solidFill>
          <a:latin typeface="+mn-lt"/>
          <a:cs typeface="+mn-cs"/>
        </a:defRPr>
      </a:lvl7pPr>
      <a:lvl8pPr marL="3429000" indent="-228600" algn="l" rtl="0" fontAlgn="base">
        <a:spcBef>
          <a:spcPct val="20000"/>
        </a:spcBef>
        <a:spcAft>
          <a:spcPct val="0"/>
        </a:spcAft>
        <a:buClr>
          <a:srgbClr val="005295"/>
        </a:buClr>
        <a:buChar char="•"/>
        <a:defRPr sz="2000">
          <a:solidFill>
            <a:schemeClr val="tx1"/>
          </a:solidFill>
          <a:latin typeface="+mn-lt"/>
          <a:cs typeface="+mn-cs"/>
        </a:defRPr>
      </a:lvl8pPr>
      <a:lvl9pPr marL="3886200" indent="-228600" algn="l" rtl="0" fontAlgn="base">
        <a:spcBef>
          <a:spcPct val="20000"/>
        </a:spcBef>
        <a:spcAft>
          <a:spcPct val="0"/>
        </a:spcAft>
        <a:buClr>
          <a:srgbClr val="005295"/>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docid=T0-fGQJAZG23eM&amp;tbnid=fu59yOJa1U01MM:&amp;ved=0CAUQjRw&amp;url=http://www.google.com/patents/EP2180788A1?cl%3Den&amp;ei=mselU_YmxNCxBJmDgFg&amp;bvm=bv.69411363,d.cWc&amp;psig=AFQjCNFFXm9M9FiZemOPe-A0Nf7cRH7paA&amp;ust=140345985616506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71600"/>
            <a:ext cx="8305800" cy="5616922"/>
          </a:xfrm>
          <a:prstGeom prst="rect">
            <a:avLst/>
          </a:prstGeom>
        </p:spPr>
        <p:txBody>
          <a:bodyPr wrap="square">
            <a:spAutoFit/>
          </a:bodyPr>
          <a:lstStyle/>
          <a:p>
            <a:pPr algn="ctr"/>
            <a:r>
              <a:rPr lang="en-US" sz="3600" b="1" dirty="0" smtClean="0"/>
              <a:t>Phospho-Sulindac</a:t>
            </a:r>
          </a:p>
          <a:p>
            <a:pPr algn="ctr"/>
            <a:endParaRPr lang="en-US" sz="1100" b="1" dirty="0" smtClean="0"/>
          </a:p>
          <a:p>
            <a:pPr algn="ctr"/>
            <a:endParaRPr lang="en-US" sz="2400" b="1" dirty="0" smtClean="0"/>
          </a:p>
          <a:p>
            <a:pPr algn="ctr"/>
            <a:r>
              <a:rPr lang="en-US" sz="2800" b="1" dirty="0" smtClean="0"/>
              <a:t>Orally administered safe </a:t>
            </a:r>
            <a:endParaRPr lang="en-US" sz="2800" b="1" dirty="0" smtClean="0"/>
          </a:p>
          <a:p>
            <a:pPr algn="ctr"/>
            <a:r>
              <a:rPr lang="en-US" sz="2800" b="1" dirty="0" smtClean="0"/>
              <a:t>analgesic and anti-inflammatory agent</a:t>
            </a:r>
            <a:r>
              <a:rPr lang="en-US" sz="2400" dirty="0"/>
              <a:t/>
            </a:r>
            <a:br>
              <a:rPr lang="en-US" sz="2400" dirty="0"/>
            </a:br>
            <a:endParaRPr lang="en-US" sz="2400" dirty="0" smtClean="0"/>
          </a:p>
          <a:p>
            <a:pPr algn="ctr"/>
            <a:r>
              <a:rPr lang="en-US" sz="2400" b="1" i="1" dirty="0" smtClean="0">
                <a:solidFill>
                  <a:srgbClr val="0070C0"/>
                </a:solidFill>
              </a:rPr>
              <a:t>Overview of Work to Date </a:t>
            </a:r>
          </a:p>
          <a:p>
            <a:pPr algn="ctr"/>
            <a:r>
              <a:rPr lang="en-US" sz="2400" b="1" i="1" dirty="0" smtClean="0">
                <a:solidFill>
                  <a:srgbClr val="0070C0"/>
                </a:solidFill>
              </a:rPr>
              <a:t>Plans for Further Development</a:t>
            </a:r>
            <a:endParaRPr lang="en-US" sz="2400" b="1" i="1" dirty="0" smtClean="0">
              <a:solidFill>
                <a:srgbClr val="0070C0"/>
              </a:solidFill>
            </a:endParaRPr>
          </a:p>
          <a:p>
            <a:pPr algn="ctr"/>
            <a:endParaRPr lang="en-US" sz="2400" b="1" dirty="0" smtClean="0">
              <a:solidFill>
                <a:schemeClr val="bg1">
                  <a:lumMod val="50000"/>
                </a:schemeClr>
              </a:solidFill>
            </a:endParaRPr>
          </a:p>
          <a:p>
            <a:pPr algn="ctr"/>
            <a:endParaRPr lang="en-US" sz="2400" dirty="0" smtClean="0"/>
          </a:p>
          <a:p>
            <a:pPr algn="ctr"/>
            <a:endParaRPr lang="en-US" sz="2400" dirty="0" smtClean="0"/>
          </a:p>
          <a:p>
            <a:pPr algn="ctr"/>
            <a:r>
              <a:rPr lang="en-US" sz="2400" dirty="0" smtClean="0">
                <a:solidFill>
                  <a:schemeClr val="bg1">
                    <a:lumMod val="50000"/>
                  </a:schemeClr>
                </a:solidFill>
              </a:rPr>
              <a:t>Medicon Pharmaceuticals, Inc.</a:t>
            </a:r>
          </a:p>
          <a:p>
            <a:pPr algn="ctr"/>
            <a:endParaRPr lang="en-US" sz="1600" dirty="0" smtClean="0">
              <a:solidFill>
                <a:schemeClr val="bg1">
                  <a:lumMod val="50000"/>
                </a:schemeClr>
              </a:solidFill>
            </a:endParaRPr>
          </a:p>
          <a:p>
            <a:pPr algn="ctr"/>
            <a:r>
              <a:rPr lang="en-US" sz="2400" dirty="0"/>
              <a:t/>
            </a:r>
            <a:br>
              <a:rPr lang="en-US" sz="2400" dirty="0"/>
            </a:br>
            <a:endParaRPr lang="en-US" sz="2400" dirty="0"/>
          </a:p>
        </p:txBody>
      </p:sp>
    </p:spTree>
    <p:extLst>
      <p:ext uri="{BB962C8B-B14F-4D97-AF65-F5344CB8AC3E}">
        <p14:creationId xmlns:p14="http://schemas.microsoft.com/office/powerpoint/2010/main" val="1399722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0"/>
            <a:ext cx="8229600" cy="1143000"/>
          </a:xfrm>
        </p:spPr>
        <p:txBody>
          <a:bodyPr/>
          <a:lstStyle/>
          <a:p>
            <a:pPr algn="ctr"/>
            <a:r>
              <a:rPr lang="en-US" sz="3200" dirty="0" smtClean="0">
                <a:solidFill>
                  <a:schemeClr val="tx2"/>
                </a:solidFill>
              </a:rPr>
              <a:t>Conclusions/Summary</a:t>
            </a:r>
            <a:r>
              <a:rPr lang="en-US" dirty="0" smtClean="0">
                <a:solidFill>
                  <a:schemeClr val="tx2"/>
                </a:solidFill>
              </a:rPr>
              <a:t>	</a:t>
            </a:r>
          </a:p>
        </p:txBody>
      </p:sp>
      <p:sp>
        <p:nvSpPr>
          <p:cNvPr id="24578" name="Content Placeholder 2"/>
          <p:cNvSpPr>
            <a:spLocks noGrp="1"/>
          </p:cNvSpPr>
          <p:nvPr>
            <p:ph idx="1"/>
          </p:nvPr>
        </p:nvSpPr>
        <p:spPr>
          <a:xfrm>
            <a:off x="457200" y="1143000"/>
            <a:ext cx="8229600" cy="5181600"/>
          </a:xfrm>
        </p:spPr>
        <p:txBody>
          <a:bodyPr/>
          <a:lstStyle/>
          <a:p>
            <a:r>
              <a:rPr lang="en-US" sz="2400" dirty="0" smtClean="0"/>
              <a:t>Phospho-sulindac (PS) is a </a:t>
            </a:r>
            <a:r>
              <a:rPr lang="en-US" sz="2400" dirty="0" smtClean="0">
                <a:solidFill>
                  <a:srgbClr val="0070C0"/>
                </a:solidFill>
              </a:rPr>
              <a:t>proprietary</a:t>
            </a:r>
            <a:r>
              <a:rPr lang="en-US" sz="2400" dirty="0" smtClean="0"/>
              <a:t> NSAID derivative</a:t>
            </a:r>
          </a:p>
          <a:p>
            <a:endParaRPr lang="en-US" sz="1200" dirty="0" smtClean="0"/>
          </a:p>
          <a:p>
            <a:r>
              <a:rPr lang="en-US" sz="2400" dirty="0" smtClean="0"/>
              <a:t>PS’s potency and extraordinary safety could make it the</a:t>
            </a:r>
            <a:r>
              <a:rPr lang="en-US" sz="2400" i="1" dirty="0" smtClean="0"/>
              <a:t> </a:t>
            </a:r>
            <a:r>
              <a:rPr lang="en-US" sz="2400" dirty="0" smtClean="0"/>
              <a:t>much-needed</a:t>
            </a:r>
            <a:r>
              <a:rPr lang="en-US" sz="2400" i="1" dirty="0" smtClean="0"/>
              <a:t> </a:t>
            </a:r>
            <a:r>
              <a:rPr lang="en-US" sz="2400" i="1" dirty="0" smtClean="0">
                <a:solidFill>
                  <a:srgbClr val="0070C0"/>
                </a:solidFill>
              </a:rPr>
              <a:t>ideal NSAID </a:t>
            </a:r>
            <a:r>
              <a:rPr lang="en-US" sz="2400" dirty="0" smtClean="0"/>
              <a:t>with broad clinical uses</a:t>
            </a:r>
          </a:p>
          <a:p>
            <a:endParaRPr lang="en-US" sz="1200" dirty="0" smtClean="0"/>
          </a:p>
          <a:p>
            <a:r>
              <a:rPr lang="en-US" sz="2400" dirty="0" smtClean="0"/>
              <a:t>Ongoing development of its </a:t>
            </a:r>
            <a:r>
              <a:rPr lang="en-US" sz="2400" dirty="0" smtClean="0">
                <a:solidFill>
                  <a:srgbClr val="0070C0"/>
                </a:solidFill>
              </a:rPr>
              <a:t>oral formulation </a:t>
            </a:r>
            <a:r>
              <a:rPr lang="en-US" sz="2400" dirty="0" smtClean="0"/>
              <a:t>targets two commercially robust applications</a:t>
            </a:r>
          </a:p>
          <a:p>
            <a:pPr lvl="1"/>
            <a:r>
              <a:rPr lang="en-US" sz="2400" dirty="0"/>
              <a:t>control of pain and arthritis (giant global market)</a:t>
            </a:r>
          </a:p>
          <a:p>
            <a:pPr lvl="1"/>
            <a:r>
              <a:rPr lang="en-US" sz="2400" dirty="0" smtClean="0"/>
              <a:t>colon </a:t>
            </a:r>
            <a:r>
              <a:rPr lang="en-US" sz="2400" dirty="0" smtClean="0"/>
              <a:t>cancer prevention (significant market)</a:t>
            </a:r>
          </a:p>
          <a:p>
            <a:pPr marL="457200" lvl="1" indent="0">
              <a:buNone/>
            </a:pPr>
            <a:endParaRPr lang="en-US" sz="1200" dirty="0" smtClean="0"/>
          </a:p>
          <a:p>
            <a:r>
              <a:rPr lang="en-US" sz="2400" dirty="0">
                <a:solidFill>
                  <a:srgbClr val="0070C0"/>
                </a:solidFill>
              </a:rPr>
              <a:t>Seek </a:t>
            </a:r>
            <a:r>
              <a:rPr lang="en-US" sz="2400" dirty="0" smtClean="0">
                <a:solidFill>
                  <a:srgbClr val="0070C0"/>
                </a:solidFill>
              </a:rPr>
              <a:t>partnership </a:t>
            </a:r>
            <a:r>
              <a:rPr lang="en-US" sz="2400" dirty="0"/>
              <a:t>to complete its preclinical development and </a:t>
            </a:r>
            <a:r>
              <a:rPr lang="en-US" sz="2400" dirty="0" smtClean="0"/>
              <a:t>perform </a:t>
            </a:r>
            <a:r>
              <a:rPr lang="en-US" sz="2400" dirty="0"/>
              <a:t>a phase I </a:t>
            </a:r>
            <a:r>
              <a:rPr lang="en-US" sz="2400" dirty="0" smtClean="0"/>
              <a:t>study</a:t>
            </a:r>
          </a:p>
          <a:p>
            <a:endParaRPr lang="en-US" sz="1400" dirty="0"/>
          </a:p>
          <a:p>
            <a:r>
              <a:rPr lang="en-US" sz="2400" dirty="0" smtClean="0"/>
              <a:t>Strong potential for </a:t>
            </a:r>
            <a:r>
              <a:rPr lang="en-US" sz="2400" dirty="0" smtClean="0">
                <a:solidFill>
                  <a:srgbClr val="0070C0"/>
                </a:solidFill>
              </a:rPr>
              <a:t>topical and other </a:t>
            </a:r>
            <a:r>
              <a:rPr lang="en-US" sz="2400" dirty="0" smtClean="0"/>
              <a:t>applications</a:t>
            </a:r>
          </a:p>
          <a:p>
            <a:pPr lvl="1"/>
            <a:endParaRPr lang="en-US" sz="2400" dirty="0" smtClean="0"/>
          </a:p>
        </p:txBody>
      </p:sp>
      <p:cxnSp>
        <p:nvCxnSpPr>
          <p:cNvPr id="4" name="Straight Connector 3"/>
          <p:cNvCxnSpPr/>
          <p:nvPr/>
        </p:nvCxnSpPr>
        <p:spPr>
          <a:xfrm>
            <a:off x="457200" y="990600"/>
            <a:ext cx="83058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4019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229600" cy="1143000"/>
          </a:xfrm>
        </p:spPr>
        <p:txBody>
          <a:bodyPr/>
          <a:lstStyle/>
          <a:p>
            <a:pPr algn="ctr"/>
            <a:r>
              <a:rPr lang="en-US" sz="3600" dirty="0" smtClean="0">
                <a:solidFill>
                  <a:schemeClr val="tx2"/>
                </a:solidFill>
              </a:rPr>
              <a:t>PS: Structure and Synthesis</a:t>
            </a:r>
            <a:endParaRPr lang="en-US" sz="3600" dirty="0"/>
          </a:p>
        </p:txBody>
      </p:sp>
      <p:sp>
        <p:nvSpPr>
          <p:cNvPr id="3" name="Content Placeholder 2"/>
          <p:cNvSpPr>
            <a:spLocks noGrp="1"/>
          </p:cNvSpPr>
          <p:nvPr>
            <p:ph idx="1"/>
          </p:nvPr>
        </p:nvSpPr>
        <p:spPr/>
        <p:txBody>
          <a:bodyPr/>
          <a:lstStyle/>
          <a:p>
            <a:endParaRPr lang="en-US" dirty="0" smtClean="0"/>
          </a:p>
          <a:p>
            <a:endParaRPr lang="en-US" dirty="0"/>
          </a:p>
        </p:txBody>
      </p:sp>
      <p:cxnSp>
        <p:nvCxnSpPr>
          <p:cNvPr id="4" name="Straight Connector 3"/>
          <p:cNvCxnSpPr/>
          <p:nvPr/>
        </p:nvCxnSpPr>
        <p:spPr>
          <a:xfrm>
            <a:off x="457200" y="762000"/>
            <a:ext cx="83058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1219200" y="1313083"/>
            <a:ext cx="2763271" cy="1672712"/>
            <a:chOff x="677622" y="1420669"/>
            <a:chExt cx="2763271" cy="1672712"/>
          </a:xfrm>
        </p:grpSpPr>
        <p:pic>
          <p:nvPicPr>
            <p:cNvPr id="13" name="Picture 14" descr="http://patentimages.storage.googleapis.com/WO2009023631A1/imgf000047_0001.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r="50143"/>
            <a:stretch>
              <a:fillRect/>
            </a:stretch>
          </p:blipFill>
          <p:spPr bwMode="auto">
            <a:xfrm>
              <a:off x="677622" y="1420669"/>
              <a:ext cx="2763271" cy="1409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a:spLocks noChangeArrowheads="1"/>
            </p:cNvSpPr>
            <p:nvPr/>
          </p:nvSpPr>
          <p:spPr bwMode="auto">
            <a:xfrm>
              <a:off x="1052736" y="2816382"/>
              <a:ext cx="237626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Phospho-sulindac</a:t>
              </a:r>
            </a:p>
          </p:txBody>
        </p:sp>
      </p:grpSp>
      <p:sp>
        <p:nvSpPr>
          <p:cNvPr id="15" name="Rectangle 14"/>
          <p:cNvSpPr/>
          <p:nvPr/>
        </p:nvSpPr>
        <p:spPr>
          <a:xfrm>
            <a:off x="677622" y="3206468"/>
            <a:ext cx="7709836" cy="3323987"/>
          </a:xfrm>
          <a:prstGeom prst="rect">
            <a:avLst/>
          </a:prstGeom>
        </p:spPr>
        <p:txBody>
          <a:bodyPr wrap="square">
            <a:spAutoFit/>
          </a:bodyPr>
          <a:lstStyle/>
          <a:p>
            <a:pPr algn="ctr">
              <a:defRPr/>
            </a:pPr>
            <a:r>
              <a:rPr lang="en-US" b="1" i="1" u="sng" dirty="0" smtClean="0">
                <a:solidFill>
                  <a:srgbClr val="0070C0"/>
                </a:solidFill>
                <a:latin typeface="Arial" panose="020B0604020202020204" pitchFamily="34" charset="0"/>
                <a:cs typeface="Arial" panose="020B0604020202020204" pitchFamily="34" charset="0"/>
              </a:rPr>
              <a:t>Rationale for each choice</a:t>
            </a:r>
            <a:endParaRPr lang="en-US" b="1" dirty="0" smtClean="0">
              <a:solidFill>
                <a:srgbClr val="0070C0"/>
              </a:solidFill>
              <a:latin typeface="Arial" panose="020B0604020202020204" pitchFamily="34" charset="0"/>
              <a:cs typeface="Arial" panose="020B0604020202020204" pitchFamily="34" charset="0"/>
            </a:endParaRPr>
          </a:p>
          <a:p>
            <a:pPr>
              <a:defRPr/>
            </a:pPr>
            <a:endParaRPr lang="en-US" sz="1000" b="1" dirty="0" smtClean="0">
              <a:latin typeface="Arial" panose="020B0604020202020204" pitchFamily="34" charset="0"/>
              <a:cs typeface="Arial" panose="020B0604020202020204" pitchFamily="34" charset="0"/>
            </a:endParaRPr>
          </a:p>
          <a:p>
            <a:pPr>
              <a:defRPr/>
            </a:pPr>
            <a:r>
              <a:rPr lang="en-US" sz="1600" b="1" dirty="0" smtClean="0">
                <a:latin typeface="Arial" panose="020B0604020202020204" pitchFamily="34" charset="0"/>
                <a:cs typeface="Arial" panose="020B0604020202020204" pitchFamily="34" charset="0"/>
              </a:rPr>
              <a:t>Parent </a:t>
            </a:r>
            <a:r>
              <a:rPr lang="en-US" sz="1600" b="1" dirty="0">
                <a:latin typeface="Arial" panose="020B0604020202020204" pitchFamily="34" charset="0"/>
                <a:cs typeface="Arial" panose="020B0604020202020204" pitchFamily="34" charset="0"/>
              </a:rPr>
              <a:t>molecule </a:t>
            </a:r>
            <a:r>
              <a:rPr lang="en-US" sz="1600" b="1" dirty="0" smtClean="0">
                <a:latin typeface="Arial" panose="020B0604020202020204" pitchFamily="34" charset="0"/>
                <a:cs typeface="Arial" panose="020B0604020202020204" pitchFamily="34" charset="0"/>
              </a:rPr>
              <a:t>(sulindac)</a:t>
            </a:r>
          </a:p>
          <a:p>
            <a:pPr marL="285750" indent="-285750">
              <a:buFont typeface="Arial" panose="020B0604020202020204" pitchFamily="34" charset="0"/>
              <a:buChar char="•"/>
              <a:defRPr/>
            </a:pPr>
            <a:r>
              <a:rPr lang="en-US" sz="1600" dirty="0" smtClean="0">
                <a:latin typeface="Arial" panose="020B0604020202020204" pitchFamily="34" charset="0"/>
                <a:cs typeface="Arial" panose="020B0604020202020204" pitchFamily="34" charset="0"/>
              </a:rPr>
              <a:t>a </a:t>
            </a:r>
            <a:r>
              <a:rPr lang="en-US" sz="1600" dirty="0">
                <a:latin typeface="Arial" panose="020B0604020202020204" pitchFamily="34" charset="0"/>
                <a:cs typeface="Arial" panose="020B0604020202020204" pitchFamily="34" charset="0"/>
              </a:rPr>
              <a:t>carboxylic </a:t>
            </a:r>
            <a:r>
              <a:rPr lang="en-US" sz="1600" dirty="0" smtClean="0">
                <a:latin typeface="Arial" panose="020B0604020202020204" pitchFamily="34" charset="0"/>
                <a:cs typeface="Arial" panose="020B0604020202020204" pitchFamily="34" charset="0"/>
              </a:rPr>
              <a:t>acid – can be easily modified</a:t>
            </a:r>
          </a:p>
          <a:p>
            <a:pPr>
              <a:defRPr/>
            </a:pP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simple</a:t>
            </a:r>
            <a:r>
              <a:rPr lang="en-US" sz="1600" dirty="0" smtClean="0">
                <a:latin typeface="Arial" panose="020B0604020202020204" pitchFamily="34" charset="0"/>
                <a:cs typeface="Arial" panose="020B0604020202020204" pitchFamily="34" charset="0"/>
              </a:rPr>
              <a:t> inexpensive synthesis – have scaled up to Kg GMP quantities </a:t>
            </a:r>
          </a:p>
          <a:p>
            <a:pPr marL="285750" indent="-285750">
              <a:buFont typeface="Arial" panose="020B0604020202020204" pitchFamily="34" charset="0"/>
              <a:buChar char="•"/>
              <a:defRPr/>
            </a:pPr>
            <a:r>
              <a:rPr lang="en-US" sz="1600" dirty="0">
                <a:latin typeface="Arial" panose="020B0604020202020204" pitchFamily="34" charset="0"/>
                <a:cs typeface="Arial" panose="020B0604020202020204" pitchFamily="34" charset="0"/>
              </a:rPr>
              <a:t>k</a:t>
            </a:r>
            <a:r>
              <a:rPr lang="en-US" sz="1600" dirty="0" smtClean="0">
                <a:latin typeface="Arial" panose="020B0604020202020204" pitchFamily="34" charset="0"/>
                <a:cs typeface="Arial" panose="020B0604020202020204" pitchFamily="34" charset="0"/>
              </a:rPr>
              <a:t>nown strong chemopreventive and anti-inflammatory properties </a:t>
            </a:r>
          </a:p>
          <a:p>
            <a:pPr marL="285750" indent="-285750">
              <a:buFont typeface="Arial" panose="020B0604020202020204" pitchFamily="34" charset="0"/>
              <a:buChar char="•"/>
              <a:defRPr/>
            </a:pPr>
            <a:r>
              <a:rPr lang="en-US" sz="1600" dirty="0" smtClean="0">
                <a:latin typeface="Arial" panose="020B0604020202020204" pitchFamily="34" charset="0"/>
                <a:cs typeface="Arial" panose="020B0604020202020204" pitchFamily="34" charset="0"/>
              </a:rPr>
              <a:t>known </a:t>
            </a:r>
            <a:r>
              <a:rPr lang="en-US" sz="1600" dirty="0">
                <a:latin typeface="Arial" panose="020B0604020202020204" pitchFamily="34" charset="0"/>
                <a:cs typeface="Arial" panose="020B0604020202020204" pitchFamily="34" charset="0"/>
              </a:rPr>
              <a:t>safety </a:t>
            </a:r>
            <a:r>
              <a:rPr lang="en-US" sz="1600" dirty="0" smtClean="0">
                <a:latin typeface="Arial" panose="020B0604020202020204" pitchFamily="34" charset="0"/>
                <a:cs typeface="Arial" panose="020B0604020202020204" pitchFamily="34" charset="0"/>
              </a:rPr>
              <a:t>profile (clinically used for decades)</a:t>
            </a:r>
            <a:endParaRPr lang="en-US" sz="1600" dirty="0">
              <a:latin typeface="Arial" panose="020B0604020202020204" pitchFamily="34" charset="0"/>
              <a:cs typeface="Arial" panose="020B0604020202020204" pitchFamily="34" charset="0"/>
            </a:endParaRPr>
          </a:p>
          <a:p>
            <a:pPr>
              <a:defRPr/>
            </a:pPr>
            <a:endParaRPr lang="en-US" sz="1600" b="1" dirty="0" smtClean="0">
              <a:latin typeface="Arial" panose="020B0604020202020204" pitchFamily="34" charset="0"/>
              <a:cs typeface="Arial" panose="020B0604020202020204" pitchFamily="34" charset="0"/>
            </a:endParaRPr>
          </a:p>
          <a:p>
            <a:pPr>
              <a:defRPr/>
            </a:pPr>
            <a:r>
              <a:rPr lang="en-US" sz="1600" b="1" dirty="0" smtClean="0">
                <a:latin typeface="Arial" panose="020B0604020202020204" pitchFamily="34" charset="0"/>
                <a:cs typeface="Arial" panose="020B0604020202020204" pitchFamily="34" charset="0"/>
              </a:rPr>
              <a:t>Covalent </a:t>
            </a:r>
            <a:r>
              <a:rPr lang="en-US" sz="1600" b="1" dirty="0">
                <a:latin typeface="Arial" panose="020B0604020202020204" pitchFamily="34" charset="0"/>
                <a:cs typeface="Arial" panose="020B0604020202020204" pitchFamily="34" charset="0"/>
              </a:rPr>
              <a:t>modification of the –COOH </a:t>
            </a:r>
            <a:r>
              <a:rPr lang="en-US" sz="1600" b="1" dirty="0" smtClean="0">
                <a:latin typeface="Arial" panose="020B0604020202020204" pitchFamily="34" charset="0"/>
                <a:cs typeface="Arial" panose="020B0604020202020204" pitchFamily="34" charset="0"/>
              </a:rPr>
              <a:t>group</a:t>
            </a:r>
          </a:p>
          <a:p>
            <a:pPr marL="285750" indent="-285750">
              <a:buFont typeface="Arial" panose="020B0604020202020204" pitchFamily="34" charset="0"/>
              <a:buChar char="•"/>
              <a:defRPr/>
            </a:pPr>
            <a:r>
              <a:rPr lang="en-US" sz="1600" dirty="0">
                <a:latin typeface="Arial" panose="020B0604020202020204" pitchFamily="34" charset="0"/>
                <a:cs typeface="Arial" panose="020B0604020202020204" pitchFamily="34" charset="0"/>
              </a:rPr>
              <a:t>r</a:t>
            </a:r>
            <a:r>
              <a:rPr lang="en-US" sz="1600" dirty="0" smtClean="0">
                <a:latin typeface="Arial" panose="020B0604020202020204" pitchFamily="34" charset="0"/>
                <a:cs typeface="Arial" panose="020B0604020202020204" pitchFamily="34" charset="0"/>
              </a:rPr>
              <a:t>emoves the  source </a:t>
            </a:r>
            <a:r>
              <a:rPr lang="en-US" sz="1600" dirty="0">
                <a:latin typeface="Arial" panose="020B0604020202020204" pitchFamily="34" charset="0"/>
                <a:cs typeface="Arial" panose="020B0604020202020204" pitchFamily="34" charset="0"/>
              </a:rPr>
              <a:t>of NSAID GI </a:t>
            </a:r>
            <a:r>
              <a:rPr lang="en-US" sz="1600" dirty="0" smtClean="0">
                <a:latin typeface="Arial" panose="020B0604020202020204" pitchFamily="34" charset="0"/>
                <a:cs typeface="Arial" panose="020B0604020202020204" pitchFamily="34" charset="0"/>
              </a:rPr>
              <a:t>toxicity (-COOH)</a:t>
            </a:r>
            <a:endParaRPr lang="en-US" sz="1600" dirty="0">
              <a:latin typeface="Arial" panose="020B0604020202020204" pitchFamily="34" charset="0"/>
              <a:cs typeface="Arial" panose="020B0604020202020204" pitchFamily="34" charset="0"/>
            </a:endParaRPr>
          </a:p>
          <a:p>
            <a:pPr>
              <a:defRPr/>
            </a:pPr>
            <a:endParaRPr lang="en-US" sz="1600" b="1" dirty="0" smtClean="0">
              <a:latin typeface="Arial" panose="020B0604020202020204" pitchFamily="34" charset="0"/>
              <a:cs typeface="Arial" panose="020B0604020202020204" pitchFamily="34" charset="0"/>
            </a:endParaRPr>
          </a:p>
          <a:p>
            <a:pPr>
              <a:defRPr/>
            </a:pPr>
            <a:r>
              <a:rPr lang="en-US" sz="1600" b="1" dirty="0" smtClean="0">
                <a:latin typeface="Arial" panose="020B0604020202020204" pitchFamily="34" charset="0"/>
                <a:cs typeface="Arial" panose="020B0604020202020204" pitchFamily="34" charset="0"/>
              </a:rPr>
              <a:t>Diethylphosphate group</a:t>
            </a:r>
          </a:p>
          <a:p>
            <a:pPr marL="285750" indent="-285750">
              <a:buFont typeface="Arial" panose="020B0604020202020204" pitchFamily="34" charset="0"/>
              <a:buChar char="•"/>
              <a:defRPr/>
            </a:pPr>
            <a:r>
              <a:rPr lang="en-US" sz="1600" dirty="0">
                <a:latin typeface="Arial" panose="020B0604020202020204" pitchFamily="34" charset="0"/>
                <a:cs typeface="Arial" panose="020B0604020202020204" pitchFamily="34" charset="0"/>
              </a:rPr>
              <a:t>e</a:t>
            </a:r>
            <a:r>
              <a:rPr lang="en-US" sz="1600" dirty="0" smtClean="0">
                <a:latin typeface="Arial" panose="020B0604020202020204" pitchFamily="34" charset="0"/>
                <a:cs typeface="Arial" panose="020B0604020202020204" pitchFamily="34" charset="0"/>
              </a:rPr>
              <a:t>nhances cell </a:t>
            </a:r>
            <a:r>
              <a:rPr lang="en-US" sz="1600" dirty="0">
                <a:latin typeface="Arial" panose="020B0604020202020204" pitchFamily="34" charset="0"/>
                <a:cs typeface="Arial" panose="020B0604020202020204" pitchFamily="34" charset="0"/>
              </a:rPr>
              <a:t>uptake</a:t>
            </a:r>
          </a:p>
        </p:txBody>
      </p:sp>
      <p:sp>
        <p:nvSpPr>
          <p:cNvPr id="16" name="TextBox 15"/>
          <p:cNvSpPr txBox="1"/>
          <p:nvPr/>
        </p:nvSpPr>
        <p:spPr>
          <a:xfrm>
            <a:off x="3348711" y="873649"/>
            <a:ext cx="2446578" cy="369332"/>
          </a:xfrm>
          <a:prstGeom prst="rect">
            <a:avLst/>
          </a:prstGeom>
          <a:noFill/>
        </p:spPr>
        <p:txBody>
          <a:bodyPr wrap="square" rtlCol="0">
            <a:spAutoFit/>
          </a:bodyPr>
          <a:lstStyle/>
          <a:p>
            <a:r>
              <a:rPr lang="en-US" b="1" i="1" u="sng" dirty="0" smtClean="0">
                <a:solidFill>
                  <a:srgbClr val="0070C0"/>
                </a:solidFill>
              </a:rPr>
              <a:t>PS and its synthesis</a:t>
            </a:r>
            <a:endParaRPr lang="en-US" b="1" i="1" u="sng" dirty="0">
              <a:solidFill>
                <a:srgbClr val="0070C0"/>
              </a:solidFill>
            </a:endParaRPr>
          </a:p>
        </p:txBody>
      </p:sp>
      <p:pic>
        <p:nvPicPr>
          <p:cNvPr id="17" name="Picture 16"/>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52975" y="1581492"/>
            <a:ext cx="3876675" cy="1409065"/>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lstStyle/>
          <a:p>
            <a:pPr algn="ctr"/>
            <a:r>
              <a:rPr lang="en-US" sz="3200" dirty="0" smtClean="0">
                <a:solidFill>
                  <a:schemeClr val="tx2"/>
                </a:solidFill>
              </a:rPr>
              <a:t>PS: Efficacious, Safe, Reimbursable</a:t>
            </a:r>
            <a:endParaRPr lang="en-US" sz="3200" dirty="0"/>
          </a:p>
        </p:txBody>
      </p:sp>
      <p:sp>
        <p:nvSpPr>
          <p:cNvPr id="3" name="Content Placeholder 2"/>
          <p:cNvSpPr>
            <a:spLocks noGrp="1"/>
          </p:cNvSpPr>
          <p:nvPr>
            <p:ph idx="1"/>
          </p:nvPr>
        </p:nvSpPr>
        <p:spPr>
          <a:xfrm>
            <a:off x="228601" y="990600"/>
            <a:ext cx="8686800" cy="5486400"/>
          </a:xfrm>
          <a:noFill/>
        </p:spPr>
        <p:txBody>
          <a:bodyPr/>
          <a:lstStyle/>
          <a:p>
            <a:r>
              <a:rPr lang="en-US" sz="1800" dirty="0" smtClean="0">
                <a:solidFill>
                  <a:srgbClr val="0070C0"/>
                </a:solidFill>
              </a:rPr>
              <a:t>Efficacy </a:t>
            </a:r>
            <a:r>
              <a:rPr lang="en-US" sz="1800" dirty="0" smtClean="0">
                <a:solidFill>
                  <a:srgbClr val="0070C0"/>
                </a:solidFill>
              </a:rPr>
              <a:t>as analgesic and anti-inflammatory agent</a:t>
            </a:r>
            <a:endParaRPr lang="en-US" sz="1800" dirty="0" smtClean="0">
              <a:solidFill>
                <a:srgbClr val="0070C0"/>
              </a:solidFill>
            </a:endParaRPr>
          </a:p>
          <a:p>
            <a:pPr lvl="1"/>
            <a:r>
              <a:rPr lang="en-US" sz="2000" dirty="0" smtClean="0"/>
              <a:t>Anti-inflammatory </a:t>
            </a:r>
            <a:r>
              <a:rPr lang="en-US" sz="2000" dirty="0"/>
              <a:t>effect: resolves </a:t>
            </a:r>
            <a:r>
              <a:rPr lang="en-US" sz="2000" dirty="0" smtClean="0"/>
              <a:t>completely arthritis </a:t>
            </a:r>
            <a:r>
              <a:rPr lang="en-US" sz="2000" dirty="0"/>
              <a:t>in rats</a:t>
            </a:r>
          </a:p>
          <a:p>
            <a:pPr lvl="1"/>
            <a:r>
              <a:rPr lang="en-US" sz="2000" dirty="0" smtClean="0"/>
              <a:t>Analgesic </a:t>
            </a:r>
            <a:r>
              <a:rPr lang="en-US" sz="2000" dirty="0"/>
              <a:t>effect: marked and rapid pain suppression</a:t>
            </a:r>
          </a:p>
          <a:p>
            <a:pPr lvl="1"/>
            <a:r>
              <a:rPr lang="en-US" sz="1600" dirty="0"/>
              <a:t>May prove to be </a:t>
            </a:r>
            <a:r>
              <a:rPr lang="en-US" sz="1600" dirty="0">
                <a:solidFill>
                  <a:srgbClr val="C00000"/>
                </a:solidFill>
              </a:rPr>
              <a:t>the ideal NSAID</a:t>
            </a:r>
            <a:r>
              <a:rPr lang="en-US" sz="1600" dirty="0"/>
              <a:t>,</a:t>
            </a:r>
            <a:r>
              <a:rPr lang="en-US" sz="1600" dirty="0">
                <a:solidFill>
                  <a:srgbClr val="C00000"/>
                </a:solidFill>
              </a:rPr>
              <a:t> </a:t>
            </a:r>
            <a:r>
              <a:rPr lang="en-US" sz="1600" dirty="0"/>
              <a:t>given its extraordinary safety and NSAID properties</a:t>
            </a:r>
          </a:p>
          <a:p>
            <a:pPr lvl="1"/>
            <a:endParaRPr lang="en-US" sz="1400" dirty="0" smtClean="0"/>
          </a:p>
          <a:p>
            <a:r>
              <a:rPr lang="en-US" sz="1800" dirty="0" smtClean="0">
                <a:solidFill>
                  <a:srgbClr val="0070C0"/>
                </a:solidFill>
              </a:rPr>
              <a:t>Additional efficacies </a:t>
            </a:r>
          </a:p>
          <a:p>
            <a:pPr lvl="1"/>
            <a:r>
              <a:rPr lang="en-US" sz="1600" u="sng" dirty="0" smtClean="0"/>
              <a:t>Topically</a:t>
            </a:r>
            <a:r>
              <a:rPr lang="en-US" sz="1600" dirty="0" smtClean="0"/>
              <a:t> </a:t>
            </a:r>
            <a:r>
              <a:rPr lang="en-US" sz="1600" dirty="0" smtClean="0"/>
              <a:t>applied as a hydrogel, PS controls underlying inflammation</a:t>
            </a:r>
            <a:r>
              <a:rPr lang="en-US" sz="1600" dirty="0"/>
              <a:t>; </a:t>
            </a:r>
            <a:r>
              <a:rPr lang="en-US" sz="1600" dirty="0" smtClean="0"/>
              <a:t>combined with DFMO, PS eliminates cutaneous and </a:t>
            </a:r>
            <a:r>
              <a:rPr lang="en-US" sz="1600" dirty="0" err="1" smtClean="0"/>
              <a:t>anogenital</a:t>
            </a:r>
            <a:r>
              <a:rPr lang="en-US" sz="1600" dirty="0" smtClean="0"/>
              <a:t> papillomas (warts)</a:t>
            </a:r>
          </a:p>
          <a:p>
            <a:pPr lvl="1"/>
            <a:r>
              <a:rPr lang="en-US" sz="1600" dirty="0"/>
              <a:t>Nearly complete </a:t>
            </a:r>
            <a:r>
              <a:rPr lang="en-US" sz="1600" dirty="0" smtClean="0"/>
              <a:t>colon cancer prevention when </a:t>
            </a:r>
            <a:r>
              <a:rPr lang="en-US" sz="1600" dirty="0"/>
              <a:t>combined with the FDA-approved </a:t>
            </a:r>
            <a:r>
              <a:rPr lang="en-US" sz="1600" dirty="0" err="1"/>
              <a:t>difluoromethylornithine</a:t>
            </a:r>
            <a:r>
              <a:rPr lang="en-US" sz="1600" dirty="0"/>
              <a:t> (DFMO) </a:t>
            </a:r>
          </a:p>
          <a:p>
            <a:pPr lvl="2"/>
            <a:r>
              <a:rPr lang="en-US" sz="1600" u="sng" dirty="0"/>
              <a:t>Note:</a:t>
            </a:r>
            <a:r>
              <a:rPr lang="en-US" sz="1600" dirty="0"/>
              <a:t> sulindac/DFMO is  68% efficacious </a:t>
            </a:r>
            <a:r>
              <a:rPr lang="en-US" sz="1600" i="1" dirty="0"/>
              <a:t>in humans </a:t>
            </a:r>
            <a:r>
              <a:rPr lang="en-US" sz="1600" dirty="0"/>
              <a:t>(NIH sponsored study)</a:t>
            </a:r>
          </a:p>
          <a:p>
            <a:pPr lvl="2"/>
            <a:endParaRPr lang="en-US" sz="1000" dirty="0" smtClean="0"/>
          </a:p>
          <a:p>
            <a:r>
              <a:rPr lang="en-US" sz="1800" dirty="0" smtClean="0">
                <a:solidFill>
                  <a:srgbClr val="0070C0"/>
                </a:solidFill>
              </a:rPr>
              <a:t>Safety</a:t>
            </a:r>
            <a:endParaRPr lang="en-US" sz="1800" dirty="0">
              <a:solidFill>
                <a:srgbClr val="0070C0"/>
              </a:solidFill>
            </a:endParaRPr>
          </a:p>
          <a:p>
            <a:pPr lvl="1"/>
            <a:r>
              <a:rPr lang="en-US" sz="1600" dirty="0" smtClean="0"/>
              <a:t>Zero </a:t>
            </a:r>
            <a:r>
              <a:rPr lang="en-US" sz="1600" dirty="0"/>
              <a:t>GI side effects (the main limitation of sulindac) and no other detectable </a:t>
            </a:r>
            <a:r>
              <a:rPr lang="en-US" sz="1600" dirty="0" smtClean="0"/>
              <a:t>toxicity</a:t>
            </a:r>
          </a:p>
          <a:p>
            <a:pPr lvl="2"/>
            <a:r>
              <a:rPr lang="en-US" sz="1600" dirty="0" smtClean="0"/>
              <a:t>Unique PK profile: spares stomach, duodenum</a:t>
            </a:r>
            <a:endParaRPr lang="en-US" sz="1600" dirty="0"/>
          </a:p>
          <a:p>
            <a:pPr lvl="2"/>
            <a:r>
              <a:rPr lang="en-US" sz="1600" u="sng" dirty="0" smtClean="0"/>
              <a:t>Important </a:t>
            </a:r>
            <a:r>
              <a:rPr lang="en-US" sz="1600" u="sng" dirty="0"/>
              <a:t>safety feature</a:t>
            </a:r>
            <a:r>
              <a:rPr lang="en-US" sz="1600" dirty="0"/>
              <a:t>: </a:t>
            </a:r>
            <a:r>
              <a:rPr lang="en-US" sz="1600" dirty="0" smtClean="0"/>
              <a:t>PS has no </a:t>
            </a:r>
            <a:r>
              <a:rPr lang="en-US" sz="1600" dirty="0"/>
              <a:t>effect on COX </a:t>
            </a:r>
          </a:p>
          <a:p>
            <a:pPr lvl="1"/>
            <a:endParaRPr lang="en-US" sz="1400" dirty="0"/>
          </a:p>
          <a:p>
            <a:r>
              <a:rPr lang="en-US" sz="1800" dirty="0" smtClean="0">
                <a:solidFill>
                  <a:srgbClr val="0070C0"/>
                </a:solidFill>
              </a:rPr>
              <a:t>The likelihood of reimbursement is </a:t>
            </a:r>
            <a:r>
              <a:rPr lang="en-US" sz="1800" dirty="0">
                <a:solidFill>
                  <a:srgbClr val="0070C0"/>
                </a:solidFill>
              </a:rPr>
              <a:t>very </a:t>
            </a:r>
            <a:r>
              <a:rPr lang="en-US" sz="1800" dirty="0" smtClean="0">
                <a:solidFill>
                  <a:srgbClr val="0070C0"/>
                </a:solidFill>
              </a:rPr>
              <a:t>high</a:t>
            </a:r>
            <a:endParaRPr lang="en-US" sz="1800" dirty="0" smtClean="0"/>
          </a:p>
          <a:p>
            <a:pPr lvl="1"/>
            <a:r>
              <a:rPr lang="en-US" sz="1600" dirty="0" smtClean="0"/>
              <a:t>Indications: </a:t>
            </a:r>
            <a:r>
              <a:rPr lang="en-US" sz="1600" dirty="0" smtClean="0"/>
              <a:t>as </a:t>
            </a:r>
            <a:r>
              <a:rPr lang="en-US" sz="1600" dirty="0"/>
              <a:t>an </a:t>
            </a:r>
            <a:r>
              <a:rPr lang="en-US" sz="1600" dirty="0" smtClean="0"/>
              <a:t>NSAID (</a:t>
            </a:r>
            <a:r>
              <a:rPr lang="en-US" sz="1600" i="1" dirty="0" smtClean="0"/>
              <a:t>oral administration)</a:t>
            </a:r>
            <a:r>
              <a:rPr lang="en-US" sz="1600" dirty="0" smtClean="0"/>
              <a:t> </a:t>
            </a:r>
          </a:p>
          <a:p>
            <a:pPr marL="0" indent="0">
              <a:buNone/>
            </a:pPr>
            <a:endParaRPr lang="en-US" sz="1800" dirty="0" smtClean="0"/>
          </a:p>
          <a:p>
            <a:pPr marL="0" indent="0">
              <a:buNone/>
            </a:pPr>
            <a:endParaRPr lang="en-US" dirty="0"/>
          </a:p>
        </p:txBody>
      </p:sp>
      <p:cxnSp>
        <p:nvCxnSpPr>
          <p:cNvPr id="4" name="Straight Connector 3"/>
          <p:cNvCxnSpPr/>
          <p:nvPr/>
        </p:nvCxnSpPr>
        <p:spPr>
          <a:xfrm>
            <a:off x="457200" y="762000"/>
            <a:ext cx="83058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111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152400"/>
            <a:ext cx="8229600" cy="533400"/>
          </a:xfrm>
        </p:spPr>
        <p:txBody>
          <a:bodyPr/>
          <a:lstStyle/>
          <a:p>
            <a:pPr algn="ctr"/>
            <a:r>
              <a:rPr lang="en-US" sz="3200" dirty="0" smtClean="0">
                <a:solidFill>
                  <a:schemeClr val="tx2"/>
                </a:solidFill>
              </a:rPr>
              <a:t>Market Opportunity</a:t>
            </a:r>
          </a:p>
        </p:txBody>
      </p:sp>
      <p:sp>
        <p:nvSpPr>
          <p:cNvPr id="17410" name="Content Placeholder 2"/>
          <p:cNvSpPr>
            <a:spLocks noGrp="1"/>
          </p:cNvSpPr>
          <p:nvPr>
            <p:ph idx="1"/>
          </p:nvPr>
        </p:nvSpPr>
        <p:spPr>
          <a:xfrm>
            <a:off x="495300" y="858130"/>
            <a:ext cx="8229600" cy="5638800"/>
          </a:xfrm>
        </p:spPr>
        <p:txBody>
          <a:bodyPr/>
          <a:lstStyle/>
          <a:p>
            <a:pPr marL="0" indent="0" algn="ctr">
              <a:buNone/>
            </a:pPr>
            <a:r>
              <a:rPr lang="en-US" sz="2000" b="1" dirty="0" smtClean="0"/>
              <a:t>Current and projected global market</a:t>
            </a:r>
          </a:p>
          <a:p>
            <a:pPr marL="0" indent="0" algn="ctr">
              <a:buNone/>
            </a:pPr>
            <a:endParaRPr lang="en-US" sz="1200" b="1" dirty="0" smtClean="0"/>
          </a:p>
          <a:p>
            <a:pPr marL="1371600" lvl="3" indent="0">
              <a:buNone/>
            </a:pPr>
            <a:endParaRPr lang="en-US" sz="1400" dirty="0" smtClean="0"/>
          </a:p>
          <a:p>
            <a:pPr lvl="2"/>
            <a:r>
              <a:rPr lang="en-US" sz="1600" b="1" dirty="0" smtClean="0">
                <a:solidFill>
                  <a:srgbClr val="0070C0"/>
                </a:solidFill>
              </a:rPr>
              <a:t>Pain </a:t>
            </a:r>
            <a:r>
              <a:rPr lang="en-US" sz="1600" b="1" dirty="0" smtClean="0">
                <a:solidFill>
                  <a:srgbClr val="0070C0"/>
                </a:solidFill>
              </a:rPr>
              <a:t>market </a:t>
            </a:r>
          </a:p>
          <a:p>
            <a:pPr lvl="3"/>
            <a:r>
              <a:rPr lang="en-US" sz="1600" dirty="0" smtClean="0"/>
              <a:t>2010: $22 </a:t>
            </a:r>
            <a:r>
              <a:rPr lang="en-US" sz="1600" dirty="0" err="1" smtClean="0"/>
              <a:t>bn</a:t>
            </a:r>
            <a:r>
              <a:rPr lang="en-US" sz="1600" dirty="0" smtClean="0"/>
              <a:t>, projected to $49 </a:t>
            </a:r>
            <a:r>
              <a:rPr lang="en-US" sz="1600" dirty="0" err="1" smtClean="0"/>
              <a:t>bn</a:t>
            </a:r>
            <a:r>
              <a:rPr lang="en-US" sz="1600" dirty="0" smtClean="0"/>
              <a:t> by 2026</a:t>
            </a:r>
          </a:p>
          <a:p>
            <a:pPr lvl="3"/>
            <a:r>
              <a:rPr lang="en-US" sz="1600" dirty="0" smtClean="0"/>
              <a:t>NSAIDs represent about 1/3 of it</a:t>
            </a:r>
          </a:p>
          <a:p>
            <a:pPr lvl="3"/>
            <a:r>
              <a:rPr lang="en-US" sz="1600" dirty="0" smtClean="0"/>
              <a:t>The NSAID component is projected to remain stable or improve </a:t>
            </a:r>
          </a:p>
          <a:p>
            <a:pPr lvl="3"/>
            <a:r>
              <a:rPr lang="en-US" sz="1600" dirty="0" smtClean="0"/>
              <a:t>US topical NSAID market (2012): $500 million</a:t>
            </a:r>
          </a:p>
          <a:p>
            <a:pPr lvl="3"/>
            <a:endParaRPr lang="en-US" sz="1600" dirty="0" smtClean="0"/>
          </a:p>
          <a:p>
            <a:pPr lvl="2"/>
            <a:r>
              <a:rPr lang="en-US" sz="1600" b="1" dirty="0" smtClean="0">
                <a:solidFill>
                  <a:srgbClr val="0070C0"/>
                </a:solidFill>
              </a:rPr>
              <a:t>Arthritis market</a:t>
            </a:r>
          </a:p>
          <a:p>
            <a:pPr lvl="3"/>
            <a:r>
              <a:rPr lang="en-US" sz="1600" dirty="0" smtClean="0"/>
              <a:t>2011: $20 </a:t>
            </a:r>
            <a:r>
              <a:rPr lang="en-US" sz="1600" dirty="0" err="1" smtClean="0"/>
              <a:t>bn</a:t>
            </a:r>
            <a:endParaRPr lang="en-US" sz="1600" dirty="0" smtClean="0"/>
          </a:p>
          <a:p>
            <a:pPr lvl="3"/>
            <a:r>
              <a:rPr lang="en-US" sz="1600" dirty="0" smtClean="0"/>
              <a:t>NSAIDs represent at least 40% of it</a:t>
            </a:r>
          </a:p>
          <a:p>
            <a:pPr lvl="3"/>
            <a:endParaRPr lang="en-US" sz="1600" dirty="0" smtClean="0"/>
          </a:p>
          <a:p>
            <a:pPr marL="457200" lvl="1" indent="0">
              <a:buNone/>
            </a:pPr>
            <a:endParaRPr lang="en-US" sz="1600" dirty="0" smtClean="0"/>
          </a:p>
        </p:txBody>
      </p:sp>
      <p:cxnSp>
        <p:nvCxnSpPr>
          <p:cNvPr id="4" name="Straight Connector 3"/>
          <p:cNvCxnSpPr/>
          <p:nvPr/>
        </p:nvCxnSpPr>
        <p:spPr>
          <a:xfrm>
            <a:off x="457200" y="762000"/>
            <a:ext cx="83058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95300" y="76200"/>
            <a:ext cx="8229600" cy="457200"/>
          </a:xfrm>
        </p:spPr>
        <p:txBody>
          <a:bodyPr/>
          <a:lstStyle/>
          <a:p>
            <a:pPr algn="ctr"/>
            <a:r>
              <a:rPr lang="en-US" sz="3200" dirty="0" smtClean="0">
                <a:solidFill>
                  <a:schemeClr val="tx2"/>
                </a:solidFill>
              </a:rPr>
              <a:t>Competitive Advantage</a:t>
            </a:r>
          </a:p>
        </p:txBody>
      </p:sp>
      <p:sp>
        <p:nvSpPr>
          <p:cNvPr id="18434" name="Content Placeholder 2"/>
          <p:cNvSpPr>
            <a:spLocks noGrp="1"/>
          </p:cNvSpPr>
          <p:nvPr>
            <p:ph idx="1"/>
          </p:nvPr>
        </p:nvSpPr>
        <p:spPr>
          <a:xfrm>
            <a:off x="38100" y="2082278"/>
            <a:ext cx="9144000" cy="4038600"/>
          </a:xfrm>
        </p:spPr>
        <p:txBody>
          <a:bodyPr/>
          <a:lstStyle/>
          <a:p>
            <a:pPr marL="457200" lvl="1" indent="0">
              <a:buNone/>
            </a:pPr>
            <a:r>
              <a:rPr lang="en-US" sz="2400" dirty="0" smtClean="0">
                <a:solidFill>
                  <a:srgbClr val="0070C0"/>
                </a:solidFill>
              </a:rPr>
              <a:t>Competition</a:t>
            </a:r>
            <a:endParaRPr lang="en-US" sz="2400" dirty="0" smtClean="0">
              <a:solidFill>
                <a:srgbClr val="0070C0"/>
              </a:solidFill>
            </a:endParaRPr>
          </a:p>
          <a:p>
            <a:pPr lvl="1"/>
            <a:r>
              <a:rPr lang="en-US" sz="2000" dirty="0" smtClean="0"/>
              <a:t>Conventional sulindac </a:t>
            </a:r>
          </a:p>
          <a:p>
            <a:pPr lvl="1"/>
            <a:r>
              <a:rPr lang="en-US" sz="2000" dirty="0" smtClean="0"/>
              <a:t>Other NSAIDs</a:t>
            </a:r>
            <a:r>
              <a:rPr lang="en-US" sz="2000" dirty="0" smtClean="0"/>
              <a:t>, other treatments including biologicals</a:t>
            </a:r>
          </a:p>
          <a:p>
            <a:pPr lvl="2"/>
            <a:r>
              <a:rPr lang="en-US" sz="1800" i="1" u="sng" dirty="0" smtClean="0"/>
              <a:t>Advantages of PS</a:t>
            </a:r>
            <a:r>
              <a:rPr lang="en-US" sz="1800" b="1" dirty="0" smtClean="0"/>
              <a:t>:</a:t>
            </a:r>
            <a:r>
              <a:rPr lang="en-US" sz="1800" dirty="0" smtClean="0"/>
              <a:t> Higher efficacy </a:t>
            </a:r>
            <a:r>
              <a:rPr lang="en-US" sz="1800" dirty="0"/>
              <a:t>and </a:t>
            </a:r>
            <a:r>
              <a:rPr lang="en-US" sz="1800" dirty="0" smtClean="0"/>
              <a:t>safety; low cost</a:t>
            </a:r>
            <a:r>
              <a:rPr lang="en-US" sz="1800" dirty="0"/>
              <a:t>; </a:t>
            </a:r>
            <a:r>
              <a:rPr lang="en-US" sz="1800" dirty="0" smtClean="0"/>
              <a:t>specific indications </a:t>
            </a:r>
            <a:endParaRPr lang="en-US" sz="1800" dirty="0"/>
          </a:p>
          <a:p>
            <a:pPr marL="1371600" lvl="3" indent="0">
              <a:buNone/>
            </a:pPr>
            <a:endParaRPr lang="en-US" sz="1200" dirty="0" smtClean="0"/>
          </a:p>
          <a:p>
            <a:pPr marL="457200" lvl="1" indent="0">
              <a:buNone/>
            </a:pPr>
            <a:r>
              <a:rPr lang="en-US" sz="2400" dirty="0" smtClean="0">
                <a:solidFill>
                  <a:srgbClr val="0070C0"/>
                </a:solidFill>
              </a:rPr>
              <a:t>The unmet need</a:t>
            </a:r>
          </a:p>
          <a:p>
            <a:pPr lvl="2"/>
            <a:r>
              <a:rPr lang="en-US" sz="1800" i="1" dirty="0" smtClean="0"/>
              <a:t>Pain </a:t>
            </a:r>
            <a:r>
              <a:rPr lang="en-US" sz="1800" i="1" dirty="0" smtClean="0"/>
              <a:t>and arthritis</a:t>
            </a:r>
            <a:r>
              <a:rPr lang="en-US" sz="1800" dirty="0" smtClean="0"/>
              <a:t>: No safe NSAIDs </a:t>
            </a:r>
            <a:r>
              <a:rPr lang="en-US" sz="1800" dirty="0" smtClean="0"/>
              <a:t>exist</a:t>
            </a:r>
          </a:p>
          <a:p>
            <a:pPr lvl="3"/>
            <a:r>
              <a:rPr lang="en-US" sz="1400" dirty="0" smtClean="0"/>
              <a:t>in </a:t>
            </a:r>
            <a:r>
              <a:rPr lang="en-US" sz="1400" dirty="0"/>
              <a:t>the US </a:t>
            </a:r>
            <a:r>
              <a:rPr lang="en-US" sz="1400" dirty="0" smtClean="0"/>
              <a:t>alone </a:t>
            </a:r>
            <a:r>
              <a:rPr lang="en-US" sz="1400" dirty="0" smtClean="0"/>
              <a:t>NSAID </a:t>
            </a:r>
            <a:r>
              <a:rPr lang="en-US" sz="1400" dirty="0" smtClean="0"/>
              <a:t>side effects kill </a:t>
            </a:r>
            <a:r>
              <a:rPr lang="en-US" sz="1400" dirty="0" smtClean="0"/>
              <a:t>&gt;15,000 </a:t>
            </a:r>
            <a:r>
              <a:rPr lang="en-US" sz="1400" dirty="0" smtClean="0"/>
              <a:t>annually </a:t>
            </a:r>
            <a:endParaRPr lang="en-US" sz="1400" dirty="0" smtClean="0"/>
          </a:p>
          <a:p>
            <a:pPr lvl="2"/>
            <a:r>
              <a:rPr lang="en-US" sz="1800" i="1" dirty="0" smtClean="0"/>
              <a:t>Colon </a:t>
            </a:r>
            <a:r>
              <a:rPr lang="en-US" sz="1800" i="1" dirty="0"/>
              <a:t>cancer prevention</a:t>
            </a:r>
            <a:r>
              <a:rPr lang="en-US" sz="1800" dirty="0"/>
              <a:t>: currently not preventable by any pharmacological agent; colonoscopy unpleasant and expensive; PS can make this a reality</a:t>
            </a:r>
          </a:p>
          <a:p>
            <a:pPr marL="914400" lvl="2" indent="0">
              <a:buNone/>
            </a:pPr>
            <a:endParaRPr lang="en-US" sz="1800" dirty="0" smtClean="0"/>
          </a:p>
          <a:p>
            <a:pPr marL="457200" lvl="1" indent="0">
              <a:buNone/>
            </a:pPr>
            <a:r>
              <a:rPr lang="en-US" sz="2400" b="1" i="1" dirty="0" smtClean="0">
                <a:solidFill>
                  <a:srgbClr val="0070C0"/>
                </a:solidFill>
              </a:rPr>
              <a:t>Note:</a:t>
            </a:r>
            <a:r>
              <a:rPr lang="en-US" sz="1800" dirty="0" smtClean="0"/>
              <a:t> PS does </a:t>
            </a:r>
            <a:r>
              <a:rPr lang="en-US" sz="1800" u="sng" dirty="0" smtClean="0">
                <a:solidFill>
                  <a:srgbClr val="C00000"/>
                </a:solidFill>
              </a:rPr>
              <a:t>not</a:t>
            </a:r>
            <a:r>
              <a:rPr lang="en-US" sz="1800" dirty="0" smtClean="0"/>
              <a:t> inhibit COX, the source of many NSAID side-effects </a:t>
            </a:r>
          </a:p>
        </p:txBody>
      </p:sp>
      <p:cxnSp>
        <p:nvCxnSpPr>
          <p:cNvPr id="17" name="Straight Connector 16"/>
          <p:cNvCxnSpPr/>
          <p:nvPr/>
        </p:nvCxnSpPr>
        <p:spPr>
          <a:xfrm>
            <a:off x="419100" y="609600"/>
            <a:ext cx="83058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14" name="Picture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7800" y="779585"/>
            <a:ext cx="5410200" cy="1302693"/>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68086" y="95794"/>
            <a:ext cx="8305800" cy="764177"/>
          </a:xfrm>
        </p:spPr>
        <p:txBody>
          <a:bodyPr/>
          <a:lstStyle/>
          <a:p>
            <a:pPr algn="ctr"/>
            <a:r>
              <a:rPr lang="en-US" sz="3200" dirty="0" smtClean="0">
                <a:solidFill>
                  <a:schemeClr val="tx2"/>
                </a:solidFill>
              </a:rPr>
              <a:t>Technical and Commercial  Progress </a:t>
            </a:r>
          </a:p>
        </p:txBody>
      </p:sp>
      <p:sp>
        <p:nvSpPr>
          <p:cNvPr id="19458" name="Content Placeholder 2"/>
          <p:cNvSpPr>
            <a:spLocks noGrp="1"/>
          </p:cNvSpPr>
          <p:nvPr>
            <p:ph idx="1"/>
          </p:nvPr>
        </p:nvSpPr>
        <p:spPr>
          <a:xfrm>
            <a:off x="457200" y="1219200"/>
            <a:ext cx="8229600" cy="4953000"/>
          </a:xfrm>
        </p:spPr>
        <p:txBody>
          <a:bodyPr/>
          <a:lstStyle/>
          <a:p>
            <a:r>
              <a:rPr lang="en-US" sz="2000" dirty="0" smtClean="0">
                <a:solidFill>
                  <a:srgbClr val="0070C0"/>
                </a:solidFill>
              </a:rPr>
              <a:t>Scientific milestones</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smtClean="0"/>
          </a:p>
          <a:p>
            <a:endParaRPr lang="en-US" sz="2000" dirty="0"/>
          </a:p>
          <a:p>
            <a:r>
              <a:rPr lang="en-US" sz="2000" dirty="0" smtClean="0">
                <a:solidFill>
                  <a:srgbClr val="0070C0"/>
                </a:solidFill>
              </a:rPr>
              <a:t>Preclinical development</a:t>
            </a:r>
          </a:p>
          <a:p>
            <a:pPr lvl="1"/>
            <a:r>
              <a:rPr lang="en-US" sz="1600" dirty="0" smtClean="0"/>
              <a:t>Development team: 	</a:t>
            </a:r>
            <a:r>
              <a:rPr lang="en-US" sz="1600" i="1" dirty="0" smtClean="0"/>
              <a:t>In place </a:t>
            </a:r>
          </a:p>
          <a:p>
            <a:pPr lvl="1"/>
            <a:r>
              <a:rPr lang="en-US" sz="1600" dirty="0" smtClean="0"/>
              <a:t>Synthesis: 		</a:t>
            </a:r>
            <a:r>
              <a:rPr lang="en-US" sz="1600" i="1" dirty="0" smtClean="0"/>
              <a:t>Scaled-up to Kg quantities, GMP</a:t>
            </a:r>
          </a:p>
          <a:p>
            <a:pPr lvl="1"/>
            <a:r>
              <a:rPr lang="en-US" sz="1600" dirty="0" smtClean="0"/>
              <a:t>Formulation: 	</a:t>
            </a:r>
            <a:r>
              <a:rPr lang="en-US" sz="1600" i="1" dirty="0" smtClean="0"/>
              <a:t>In </a:t>
            </a:r>
            <a:r>
              <a:rPr lang="en-US" sz="1600" i="1" dirty="0"/>
              <a:t>progress </a:t>
            </a:r>
          </a:p>
          <a:p>
            <a:pPr lvl="1"/>
            <a:r>
              <a:rPr lang="en-US" sz="1600" dirty="0" smtClean="0"/>
              <a:t>Animal toxicology: 	</a:t>
            </a:r>
            <a:r>
              <a:rPr lang="en-US" sz="1600" i="1" dirty="0" smtClean="0"/>
              <a:t>In progress </a:t>
            </a:r>
          </a:p>
        </p:txBody>
      </p:sp>
      <p:cxnSp>
        <p:nvCxnSpPr>
          <p:cNvPr id="4" name="Straight Connector 3"/>
          <p:cNvCxnSpPr/>
          <p:nvPr/>
        </p:nvCxnSpPr>
        <p:spPr>
          <a:xfrm>
            <a:off x="457200" y="838200"/>
            <a:ext cx="83058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1676400"/>
            <a:ext cx="5019675" cy="2705100"/>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505097" y="228600"/>
            <a:ext cx="8229600" cy="533400"/>
          </a:xfrm>
        </p:spPr>
        <p:txBody>
          <a:bodyPr/>
          <a:lstStyle/>
          <a:p>
            <a:pPr algn="ctr"/>
            <a:r>
              <a:rPr lang="en-US" sz="3200" dirty="0" smtClean="0">
                <a:solidFill>
                  <a:schemeClr val="tx2"/>
                </a:solidFill>
              </a:rPr>
              <a:t>Intellectual Property </a:t>
            </a:r>
          </a:p>
        </p:txBody>
      </p:sp>
      <p:sp>
        <p:nvSpPr>
          <p:cNvPr id="20482" name="Content Placeholder 2"/>
          <p:cNvSpPr>
            <a:spLocks noGrp="1"/>
          </p:cNvSpPr>
          <p:nvPr>
            <p:ph idx="1"/>
          </p:nvPr>
        </p:nvSpPr>
        <p:spPr>
          <a:xfrm>
            <a:off x="533400" y="1066800"/>
            <a:ext cx="8229600" cy="5257800"/>
          </a:xfrm>
        </p:spPr>
        <p:txBody>
          <a:bodyPr/>
          <a:lstStyle/>
          <a:p>
            <a:r>
              <a:rPr lang="en-US" sz="2400" dirty="0" smtClean="0">
                <a:solidFill>
                  <a:srgbClr val="0070C0"/>
                </a:solidFill>
              </a:rPr>
              <a:t>Patents </a:t>
            </a:r>
          </a:p>
          <a:p>
            <a:pPr lvl="1"/>
            <a:r>
              <a:rPr lang="en-US" sz="2000" u="sng" dirty="0" smtClean="0"/>
              <a:t>Granted:</a:t>
            </a:r>
            <a:r>
              <a:rPr lang="en-US" sz="2000" dirty="0" smtClean="0"/>
              <a:t> Anti-inflammatory compounds and uses thereof, US 8,236,820 B2; also in China and Hong Kong; other countries pending</a:t>
            </a:r>
          </a:p>
          <a:p>
            <a:pPr lvl="1"/>
            <a:r>
              <a:rPr lang="en-US" sz="2000" u="sng" dirty="0" smtClean="0"/>
              <a:t>Filed:</a:t>
            </a:r>
            <a:r>
              <a:rPr lang="en-US" sz="2000" dirty="0" smtClean="0"/>
              <a:t> 2 relevant applications</a:t>
            </a:r>
          </a:p>
          <a:p>
            <a:pPr marL="457200" lvl="1" indent="0">
              <a:buNone/>
            </a:pPr>
            <a:r>
              <a:rPr lang="en-US" sz="2000" dirty="0">
                <a:solidFill>
                  <a:srgbClr val="0070C0"/>
                </a:solidFill>
              </a:rPr>
              <a:t>	</a:t>
            </a:r>
            <a:endParaRPr lang="en-US" sz="900" dirty="0" smtClean="0">
              <a:solidFill>
                <a:srgbClr val="0070C0"/>
              </a:solidFill>
            </a:endParaRPr>
          </a:p>
          <a:p>
            <a:r>
              <a:rPr lang="en-US" sz="2400" dirty="0" smtClean="0">
                <a:solidFill>
                  <a:srgbClr val="0070C0"/>
                </a:solidFill>
              </a:rPr>
              <a:t>Current IP firm</a:t>
            </a:r>
          </a:p>
          <a:p>
            <a:pPr lvl="1"/>
            <a:r>
              <a:rPr lang="en-US" sz="2000" dirty="0" smtClean="0"/>
              <a:t>Foley </a:t>
            </a:r>
            <a:r>
              <a:rPr lang="en-US" sz="2000" dirty="0"/>
              <a:t>Hoag, LLP; Boston office</a:t>
            </a:r>
          </a:p>
          <a:p>
            <a:pPr marL="457200" lvl="1" indent="0">
              <a:buNone/>
            </a:pPr>
            <a:endParaRPr lang="en-US" sz="1200" dirty="0" smtClean="0">
              <a:solidFill>
                <a:srgbClr val="0070C0"/>
              </a:solidFill>
            </a:endParaRPr>
          </a:p>
          <a:p>
            <a:r>
              <a:rPr lang="en-US" sz="2400" dirty="0" smtClean="0">
                <a:solidFill>
                  <a:srgbClr val="0070C0"/>
                </a:solidFill>
              </a:rPr>
              <a:t>Significant publications based on PS: </a:t>
            </a:r>
            <a:r>
              <a:rPr lang="en-US" sz="2400" dirty="0" smtClean="0"/>
              <a:t>14</a:t>
            </a:r>
            <a:endParaRPr lang="en-US" sz="2400" dirty="0" smtClean="0">
              <a:solidFill>
                <a:srgbClr val="0070C0"/>
              </a:solidFill>
            </a:endParaRPr>
          </a:p>
          <a:p>
            <a:pPr marL="457200" lvl="1" indent="0">
              <a:buNone/>
            </a:pPr>
            <a:r>
              <a:rPr lang="en-US" sz="2000" dirty="0" smtClean="0"/>
              <a:t>Examples:</a:t>
            </a:r>
            <a:r>
              <a:rPr lang="en-US" sz="2000" dirty="0" smtClean="0">
                <a:solidFill>
                  <a:srgbClr val="0070C0"/>
                </a:solidFill>
              </a:rPr>
              <a:t> </a:t>
            </a:r>
          </a:p>
          <a:p>
            <a:pPr lvl="2"/>
            <a:r>
              <a:rPr lang="en-US" sz="1600" i="1" dirty="0" smtClean="0"/>
              <a:t>Gastroenterology</a:t>
            </a:r>
            <a:r>
              <a:rPr lang="en-US" sz="1600" i="1" dirty="0"/>
              <a:t>.</a:t>
            </a:r>
            <a:r>
              <a:rPr lang="en-US" sz="1600" dirty="0"/>
              <a:t> </a:t>
            </a:r>
            <a:r>
              <a:rPr lang="en-US" sz="1600" dirty="0" smtClean="0"/>
              <a:t>2010; 139:1320-32</a:t>
            </a:r>
          </a:p>
          <a:p>
            <a:pPr lvl="2"/>
            <a:r>
              <a:rPr lang="pt-BR" sz="1600" i="1" dirty="0"/>
              <a:t>Br J Pharmacol</a:t>
            </a:r>
            <a:r>
              <a:rPr lang="pt-BR" sz="1600" dirty="0"/>
              <a:t>. </a:t>
            </a:r>
            <a:r>
              <a:rPr lang="pt-BR" sz="1600" dirty="0" smtClean="0"/>
              <a:t>2011; 162:1521-33</a:t>
            </a:r>
          </a:p>
          <a:p>
            <a:pPr lvl="2"/>
            <a:r>
              <a:rPr lang="pt-BR" sz="1600" i="1" dirty="0" smtClean="0"/>
              <a:t>Br </a:t>
            </a:r>
            <a:r>
              <a:rPr lang="pt-BR" sz="1600" i="1" dirty="0"/>
              <a:t>J Pharmacol</a:t>
            </a:r>
            <a:r>
              <a:rPr lang="pt-BR" sz="1600" dirty="0"/>
              <a:t>. </a:t>
            </a:r>
            <a:r>
              <a:rPr lang="pt-BR" sz="1600" dirty="0" smtClean="0"/>
              <a:t>2012; 165:2152-66</a:t>
            </a:r>
          </a:p>
          <a:p>
            <a:pPr lvl="2"/>
            <a:r>
              <a:rPr lang="en-US" sz="1600" i="1" dirty="0"/>
              <a:t>Pharm Res.</a:t>
            </a:r>
            <a:r>
              <a:rPr lang="en-US" sz="1600" dirty="0"/>
              <a:t> </a:t>
            </a:r>
            <a:r>
              <a:rPr lang="en-US" sz="1600" dirty="0" smtClean="0"/>
              <a:t>2013; 30:1471-82.</a:t>
            </a:r>
            <a:endParaRPr lang="en-US" sz="2400" dirty="0">
              <a:solidFill>
                <a:srgbClr val="0070C0"/>
              </a:solidFill>
            </a:endParaRPr>
          </a:p>
          <a:p>
            <a:endParaRPr lang="en-US" dirty="0" smtClean="0"/>
          </a:p>
        </p:txBody>
      </p:sp>
      <p:cxnSp>
        <p:nvCxnSpPr>
          <p:cNvPr id="4" name="Straight Connector 3"/>
          <p:cNvCxnSpPr/>
          <p:nvPr/>
        </p:nvCxnSpPr>
        <p:spPr>
          <a:xfrm>
            <a:off x="533400" y="914400"/>
            <a:ext cx="83058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274638"/>
            <a:ext cx="8229600" cy="487362"/>
          </a:xfrm>
        </p:spPr>
        <p:txBody>
          <a:bodyPr/>
          <a:lstStyle/>
          <a:p>
            <a:pPr algn="ctr"/>
            <a:r>
              <a:rPr lang="en-US" sz="3200" dirty="0" smtClean="0">
                <a:solidFill>
                  <a:schemeClr val="tx2"/>
                </a:solidFill>
              </a:rPr>
              <a:t>Business Development</a:t>
            </a:r>
          </a:p>
        </p:txBody>
      </p:sp>
      <p:sp>
        <p:nvSpPr>
          <p:cNvPr id="3" name="Content Placeholder 2"/>
          <p:cNvSpPr>
            <a:spLocks noGrp="1"/>
          </p:cNvSpPr>
          <p:nvPr>
            <p:ph idx="1"/>
          </p:nvPr>
        </p:nvSpPr>
        <p:spPr>
          <a:xfrm>
            <a:off x="533400" y="1371600"/>
            <a:ext cx="8229600" cy="5211763"/>
          </a:xfrm>
        </p:spPr>
        <p:txBody>
          <a:bodyPr>
            <a:normAutofit/>
          </a:bodyPr>
          <a:lstStyle/>
          <a:p>
            <a:pPr>
              <a:lnSpc>
                <a:spcPct val="90000"/>
              </a:lnSpc>
            </a:pPr>
            <a:r>
              <a:rPr lang="en-US" sz="2400" dirty="0" smtClean="0">
                <a:solidFill>
                  <a:srgbClr val="0070C0"/>
                </a:solidFill>
              </a:rPr>
              <a:t>Drug development plan for </a:t>
            </a:r>
            <a:r>
              <a:rPr lang="en-US" sz="2400" dirty="0">
                <a:solidFill>
                  <a:srgbClr val="0070C0"/>
                </a:solidFill>
              </a:rPr>
              <a:t>the next 24 months</a:t>
            </a:r>
            <a:endParaRPr lang="en-US" sz="2400" dirty="0" smtClean="0">
              <a:solidFill>
                <a:srgbClr val="0070C0"/>
              </a:solidFill>
            </a:endParaRPr>
          </a:p>
          <a:p>
            <a:pPr>
              <a:lnSpc>
                <a:spcPct val="90000"/>
              </a:lnSpc>
            </a:pPr>
            <a:endParaRPr lang="en-US" sz="2400" dirty="0" smtClean="0">
              <a:solidFill>
                <a:srgbClr val="0070C0"/>
              </a:solidFill>
            </a:endParaRPr>
          </a:p>
          <a:p>
            <a:pPr>
              <a:lnSpc>
                <a:spcPct val="90000"/>
              </a:lnSpc>
            </a:pPr>
            <a:r>
              <a:rPr lang="en-US" sz="2400" dirty="0" smtClean="0">
                <a:solidFill>
                  <a:srgbClr val="0070C0"/>
                </a:solidFill>
              </a:rPr>
              <a:t>Plan for financial agreements and partnerships</a:t>
            </a:r>
          </a:p>
          <a:p>
            <a:pPr lvl="1">
              <a:lnSpc>
                <a:spcPct val="90000"/>
              </a:lnSpc>
            </a:pPr>
            <a:endParaRPr lang="en-US" sz="2000" dirty="0" smtClean="0"/>
          </a:p>
          <a:p>
            <a:pPr marL="457200" lvl="1" indent="0">
              <a:lnSpc>
                <a:spcPct val="90000"/>
              </a:lnSpc>
              <a:buNone/>
            </a:pPr>
            <a:r>
              <a:rPr lang="en-US" sz="2000" dirty="0" smtClean="0"/>
              <a:t>Available under CDA</a:t>
            </a:r>
            <a:endParaRPr lang="en-US" sz="2000" dirty="0" smtClean="0"/>
          </a:p>
          <a:p>
            <a:pPr marL="0" indent="0">
              <a:lnSpc>
                <a:spcPct val="90000"/>
              </a:lnSpc>
              <a:buNone/>
            </a:pPr>
            <a:endParaRPr lang="en-US" sz="3000" dirty="0" smtClean="0"/>
          </a:p>
        </p:txBody>
      </p:sp>
      <p:cxnSp>
        <p:nvCxnSpPr>
          <p:cNvPr id="4" name="Straight Connector 3"/>
          <p:cNvCxnSpPr/>
          <p:nvPr/>
        </p:nvCxnSpPr>
        <p:spPr>
          <a:xfrm>
            <a:off x="685800" y="914400"/>
            <a:ext cx="83058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0737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533400" y="0"/>
            <a:ext cx="8229600" cy="1143000"/>
          </a:xfrm>
        </p:spPr>
        <p:txBody>
          <a:bodyPr/>
          <a:lstStyle/>
          <a:p>
            <a:pPr algn="ctr"/>
            <a:r>
              <a:rPr lang="en-US" sz="3200" dirty="0" smtClean="0">
                <a:solidFill>
                  <a:schemeClr val="tx2"/>
                </a:solidFill>
              </a:rPr>
              <a:t>SBIR Funding</a:t>
            </a:r>
            <a:endParaRPr lang="en-US" sz="3200" dirty="0" smtClean="0">
              <a:solidFill>
                <a:schemeClr val="tx2"/>
              </a:solidFill>
            </a:endParaRPr>
          </a:p>
        </p:txBody>
      </p:sp>
      <p:sp>
        <p:nvSpPr>
          <p:cNvPr id="23554" name="Content Placeholder 2"/>
          <p:cNvSpPr>
            <a:spLocks noGrp="1"/>
          </p:cNvSpPr>
          <p:nvPr>
            <p:ph idx="1"/>
          </p:nvPr>
        </p:nvSpPr>
        <p:spPr>
          <a:xfrm>
            <a:off x="446314" y="990600"/>
            <a:ext cx="8229600" cy="5257800"/>
          </a:xfrm>
        </p:spPr>
        <p:txBody>
          <a:bodyPr/>
          <a:lstStyle/>
          <a:p>
            <a:pPr lvl="1"/>
            <a:r>
              <a:rPr lang="en-US" sz="2400" dirty="0" smtClean="0"/>
              <a:t>Two </a:t>
            </a:r>
            <a:r>
              <a:rPr lang="en-US" sz="2400" dirty="0" smtClean="0"/>
              <a:t>SBIR grants on this topic </a:t>
            </a:r>
            <a:r>
              <a:rPr lang="en-US" sz="2400" dirty="0" smtClean="0">
                <a:solidFill>
                  <a:srgbClr val="0070C0"/>
                </a:solidFill>
              </a:rPr>
              <a:t>($2.2M</a:t>
            </a:r>
            <a:r>
              <a:rPr lang="en-US" sz="2400" dirty="0" smtClean="0"/>
              <a:t>)</a:t>
            </a:r>
          </a:p>
          <a:p>
            <a:pPr lvl="1"/>
            <a:r>
              <a:rPr lang="en-US" sz="2400" dirty="0" smtClean="0"/>
              <a:t>Two additional </a:t>
            </a:r>
            <a:r>
              <a:rPr lang="en-US" sz="2400" dirty="0" smtClean="0"/>
              <a:t>SBIR grants on </a:t>
            </a:r>
            <a:r>
              <a:rPr lang="en-US" sz="2400" dirty="0" smtClean="0"/>
              <a:t>PS </a:t>
            </a:r>
            <a:r>
              <a:rPr lang="en-US" sz="2400" dirty="0" smtClean="0"/>
              <a:t>development </a:t>
            </a:r>
            <a:r>
              <a:rPr lang="en-US" sz="2400" dirty="0" smtClean="0">
                <a:solidFill>
                  <a:srgbClr val="0070C0"/>
                </a:solidFill>
              </a:rPr>
              <a:t>($0.9M</a:t>
            </a:r>
            <a:r>
              <a:rPr lang="en-US" sz="2400" dirty="0" smtClean="0"/>
              <a:t>)</a:t>
            </a:r>
          </a:p>
          <a:p>
            <a:pPr lvl="1"/>
            <a:endParaRPr lang="en-US" sz="1200" dirty="0" smtClean="0"/>
          </a:p>
          <a:p>
            <a:pPr marL="457200" lvl="1" indent="0">
              <a:buNone/>
            </a:pPr>
            <a:endParaRPr lang="en-US" sz="2400" dirty="0" smtClean="0"/>
          </a:p>
        </p:txBody>
      </p:sp>
      <p:cxnSp>
        <p:nvCxnSpPr>
          <p:cNvPr id="4" name="Straight Connector 3"/>
          <p:cNvCxnSpPr/>
          <p:nvPr/>
        </p:nvCxnSpPr>
        <p:spPr>
          <a:xfrm>
            <a:off x="457200" y="838200"/>
            <a:ext cx="83058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776</TotalTime>
  <Words>702</Words>
  <Application>Microsoft Office PowerPoint</Application>
  <PresentationFormat>On-screen Show (4:3)</PresentationFormat>
  <Paragraphs>134</Paragraphs>
  <Slides>10</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Default Design</vt:lpstr>
      <vt:lpstr>PowerPoint Presentation</vt:lpstr>
      <vt:lpstr>PS: Structure and Synthesis</vt:lpstr>
      <vt:lpstr>PS: Efficacious, Safe, Reimbursable</vt:lpstr>
      <vt:lpstr>Market Opportunity</vt:lpstr>
      <vt:lpstr>Competitive Advantage</vt:lpstr>
      <vt:lpstr>Technical and Commercial  Progress </vt:lpstr>
      <vt:lpstr>Intellectual Property </vt:lpstr>
      <vt:lpstr>Business Development</vt:lpstr>
      <vt:lpstr>SBIR Funding</vt:lpstr>
      <vt:lpstr>Conclusions/Summary </vt:lpstr>
    </vt:vector>
  </TitlesOfParts>
  <Company>OgilvyPR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HadadJ</dc:creator>
  <cp:lastModifiedBy>Basil Rigas</cp:lastModifiedBy>
  <cp:revision>105</cp:revision>
  <dcterms:created xsi:type="dcterms:W3CDTF">2009-10-05T19:07:55Z</dcterms:created>
  <dcterms:modified xsi:type="dcterms:W3CDTF">2014-07-15T16:58:18Z</dcterms:modified>
</cp:coreProperties>
</file>